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74" r:id="rId12"/>
    <p:sldId id="265" r:id="rId13"/>
    <p:sldId id="275" r:id="rId14"/>
    <p:sldId id="268" r:id="rId15"/>
    <p:sldId id="272" r:id="rId16"/>
    <p:sldId id="276" r:id="rId17"/>
    <p:sldId id="277" r:id="rId18"/>
    <p:sldId id="278" r:id="rId19"/>
    <p:sldId id="279" r:id="rId20"/>
    <p:sldId id="280" r:id="rId21"/>
    <p:sldId id="284" r:id="rId22"/>
    <p:sldId id="281" r:id="rId23"/>
    <p:sldId id="267" r:id="rId24"/>
    <p:sldId id="283" r:id="rId25"/>
    <p:sldId id="282" r:id="rId26"/>
    <p:sldId id="285" r:id="rId27"/>
    <p:sldId id="271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364" autoAdjust="0"/>
  </p:normalViewPr>
  <p:slideViewPr>
    <p:cSldViewPr snapToGrid="0">
      <p:cViewPr varScale="1">
        <p:scale>
          <a:sx n="61" d="100"/>
          <a:sy n="61" d="100"/>
        </p:scale>
        <p:origin x="108" y="348"/>
      </p:cViewPr>
      <p:guideLst/>
    </p:cSldViewPr>
  </p:slideViewPr>
  <p:outlineViewPr>
    <p:cViewPr>
      <p:scale>
        <a:sx n="33" d="100"/>
        <a:sy n="33" d="100"/>
      </p:scale>
      <p:origin x="0" y="-100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366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60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34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631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393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74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155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527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29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2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33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6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85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85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08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11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2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AB24A4-C9D4-4A81-8BA6-0176907762CD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FB81E-832A-4871-84B4-7EDEAD0EB0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15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L_La6XSt4SUiIbQRs5qcek-LBn0o1BAd/view" TargetMode="External"/><Relationship Id="rId2" Type="http://schemas.openxmlformats.org/officeDocument/2006/relationships/hyperlink" Target="https://www.roomarranger.com/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2lpiCQwiSg" TargetMode="External"/><Relationship Id="rId2" Type="http://schemas.openxmlformats.org/officeDocument/2006/relationships/hyperlink" Target="https://www.youtube.com/watch?v=u9A3iSKKEjE&amp;pp=ygUkc3RhcmEgcG9yb2RpxI1uYSBrdcSHYSBwYXZsZSB1Z3Jpbm9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563329"/>
            <a:ext cx="6815669" cy="1823335"/>
          </a:xfrm>
        </p:spPr>
        <p:txBody>
          <a:bodyPr/>
          <a:lstStyle/>
          <a:p>
            <a:r>
              <a:rPr lang="sr-Latn-RS" sz="2400" dirty="0"/>
              <a:t/>
            </a:r>
            <a:br>
              <a:rPr lang="sr-Latn-RS" sz="2400" dirty="0"/>
            </a:br>
            <a:r>
              <a:rPr lang="sr-Latn-RS" sz="2400" dirty="0"/>
              <a:t/>
            </a:r>
            <a:br>
              <a:rPr lang="sr-Latn-RS" sz="2400" dirty="0"/>
            </a:br>
            <a:r>
              <a:rPr lang="sr-Latn-RS" sz="2800" b="1" dirty="0"/>
              <a:t>STRUČNI SKUP DPTK ZAGREBA</a:t>
            </a:r>
            <a:br>
              <a:rPr lang="sr-Latn-RS" sz="2800" b="1" dirty="0"/>
            </a:br>
            <a:r>
              <a:rPr lang="sr-Latn-RS" sz="2800" b="1" dirty="0"/>
              <a:t> </a:t>
            </a:r>
            <a:br>
              <a:rPr lang="sr-Latn-RS" sz="2800" b="1" dirty="0"/>
            </a:br>
            <a:r>
              <a:rPr lang="sr-Latn-RS" sz="2800" b="1" dirty="0"/>
              <a:t>PRIMERI DOBRE PRAKSE</a:t>
            </a:r>
            <a:br>
              <a:rPr lang="sr-Latn-RS" sz="2800" b="1" dirty="0"/>
            </a:br>
            <a:endParaRPr lang="en-GB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531476"/>
            <a:ext cx="6815669" cy="1891861"/>
          </a:xfrm>
        </p:spPr>
        <p:txBody>
          <a:bodyPr>
            <a:normAutofit fontScale="55000" lnSpcReduction="20000"/>
          </a:bodyPr>
          <a:lstStyle/>
          <a:p>
            <a:r>
              <a:rPr lang="sr-Latn-RS" sz="3200" b="1" dirty="0">
                <a:solidFill>
                  <a:srgbClr val="C00000"/>
                </a:solidFill>
              </a:rPr>
              <a:t>Osnovna škola „Emilija Ostojić</a:t>
            </a:r>
            <a:r>
              <a:rPr lang="en-GB" sz="3200" b="1" dirty="0" smtClean="0">
                <a:solidFill>
                  <a:srgbClr val="C00000"/>
                </a:solidFill>
              </a:rPr>
              <a:t>”</a:t>
            </a:r>
            <a:endParaRPr lang="sr-Latn-RS" sz="3200" b="1" dirty="0" smtClean="0">
              <a:solidFill>
                <a:srgbClr val="C00000"/>
              </a:solidFill>
            </a:endParaRPr>
          </a:p>
          <a:p>
            <a:r>
              <a:rPr lang="sr-Latn-RS" sz="3200" b="1" smtClean="0">
                <a:solidFill>
                  <a:srgbClr val="C00000"/>
                </a:solidFill>
              </a:rPr>
              <a:t> Požega </a:t>
            </a:r>
            <a:r>
              <a:rPr lang="sr-Latn-RS" sz="3200" b="1" dirty="0" smtClean="0">
                <a:solidFill>
                  <a:srgbClr val="C00000"/>
                </a:solidFill>
              </a:rPr>
              <a:t>Srbija</a:t>
            </a:r>
          </a:p>
          <a:p>
            <a:r>
              <a:rPr lang="sr-Latn-RS" sz="3200" b="1" dirty="0" smtClean="0">
                <a:solidFill>
                  <a:srgbClr val="C00000"/>
                </a:solidFill>
              </a:rPr>
              <a:t>Nastavnici</a:t>
            </a:r>
            <a:r>
              <a:rPr lang="en-GB" sz="3200" b="1" dirty="0" smtClean="0">
                <a:solidFill>
                  <a:srgbClr val="C00000"/>
                </a:solidFill>
              </a:rPr>
              <a:t>:</a:t>
            </a:r>
            <a:r>
              <a:rPr lang="sr-Latn-RS" sz="32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sr-Latn-RS" sz="3200" b="1" dirty="0" smtClean="0">
                <a:solidFill>
                  <a:srgbClr val="C00000"/>
                </a:solidFill>
              </a:rPr>
              <a:t>Mirjana Vasilijević</a:t>
            </a:r>
            <a:r>
              <a:rPr lang="en-GB" sz="3200" b="1" dirty="0" smtClean="0">
                <a:solidFill>
                  <a:srgbClr val="C00000"/>
                </a:solidFill>
              </a:rPr>
              <a:t> </a:t>
            </a:r>
            <a:r>
              <a:rPr lang="sr-Latn-RS" sz="3200" b="1" dirty="0" smtClean="0">
                <a:solidFill>
                  <a:srgbClr val="C00000"/>
                </a:solidFill>
              </a:rPr>
              <a:t>( tehnika i tehnologija) </a:t>
            </a:r>
          </a:p>
          <a:p>
            <a:r>
              <a:rPr lang="sr-Latn-RS" sz="3200" b="1" dirty="0" smtClean="0">
                <a:solidFill>
                  <a:srgbClr val="C00000"/>
                </a:solidFill>
              </a:rPr>
              <a:t> Marina Petrović (maternji jezik)</a:t>
            </a:r>
          </a:p>
          <a:p>
            <a:endParaRPr lang="en-GB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38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C00000"/>
                </a:solidFill>
              </a:rPr>
              <a:t>Podela učenika u grupe i zadaci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419" y="2560319"/>
            <a:ext cx="9854418" cy="343251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1" dirty="0"/>
              <a:t>2. </a:t>
            </a:r>
            <a:r>
              <a:rPr lang="en-GB" b="1" dirty="0" err="1"/>
              <a:t>grupa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– </a:t>
            </a:r>
            <a:r>
              <a:rPr lang="en-GB" dirty="0" err="1"/>
              <a:t>Nacrtaj</a:t>
            </a:r>
            <a:r>
              <a:rPr lang="en-GB" dirty="0"/>
              <a:t> plan ,,Stare </a:t>
            </a:r>
            <a:r>
              <a:rPr lang="en-GB" dirty="0" err="1"/>
              <a:t>porodične</a:t>
            </a:r>
            <a:r>
              <a:rPr lang="en-GB" dirty="0"/>
              <a:t> </a:t>
            </a:r>
            <a:r>
              <a:rPr lang="en-GB" dirty="0" err="1"/>
              <a:t>kuće</a:t>
            </a:r>
            <a:r>
              <a:rPr lang="en-GB" dirty="0"/>
              <a:t>“, </a:t>
            </a:r>
            <a:r>
              <a:rPr lang="en-GB" dirty="0" err="1"/>
              <a:t>koristeći</a:t>
            </a:r>
            <a:r>
              <a:rPr lang="en-GB" dirty="0"/>
              <a:t> </a:t>
            </a:r>
            <a:r>
              <a:rPr lang="en-GB" dirty="0" err="1"/>
              <a:t>jedan</a:t>
            </a:r>
            <a:r>
              <a:rPr lang="en-GB" dirty="0"/>
              <a:t> od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crtanje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računaru</a:t>
            </a:r>
            <a:r>
              <a:rPr lang="en-GB" dirty="0"/>
              <a:t>, (Google </a:t>
            </a:r>
            <a:r>
              <a:rPr lang="en-GB" dirty="0" err="1"/>
              <a:t>SketchUp</a:t>
            </a:r>
            <a:r>
              <a:rPr lang="en-GB" dirty="0"/>
              <a:t> 8.0.; Room </a:t>
            </a:r>
            <a:r>
              <a:rPr lang="en-GB" dirty="0" err="1"/>
              <a:t>arangerr</a:t>
            </a:r>
            <a:r>
              <a:rPr lang="en-GB" dirty="0"/>
              <a:t> ;</a:t>
            </a:r>
            <a:r>
              <a:rPr lang="en-GB" dirty="0" err="1"/>
              <a:t>Envisioneer</a:t>
            </a:r>
            <a:r>
              <a:rPr lang="en-GB" dirty="0"/>
              <a:t> Express...)</a:t>
            </a:r>
            <a:r>
              <a:rPr lang="sr-Latn-RS" dirty="0"/>
              <a:t>.</a:t>
            </a:r>
            <a:r>
              <a:rPr lang="en-GB" dirty="0"/>
              <a:t> </a:t>
            </a:r>
            <a:endParaRPr lang="sr-Latn-RS" dirty="0"/>
          </a:p>
          <a:p>
            <a:pPr marL="0" indent="0">
              <a:buNone/>
            </a:pPr>
            <a:r>
              <a:rPr lang="en-GB" dirty="0" err="1"/>
              <a:t>Uredite</a:t>
            </a:r>
            <a:r>
              <a:rPr lang="en-GB" dirty="0"/>
              <a:t> </a:t>
            </a:r>
            <a:r>
              <a:rPr lang="en-GB" dirty="0" err="1"/>
              <a:t>unutrašnji</a:t>
            </a:r>
            <a:r>
              <a:rPr lang="en-GB" dirty="0"/>
              <a:t> </a:t>
            </a:r>
            <a:r>
              <a:rPr lang="en-GB" dirty="0" err="1"/>
              <a:t>prostor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uklopite</a:t>
            </a:r>
            <a:r>
              <a:rPr lang="en-GB" dirty="0"/>
              <a:t> </a:t>
            </a:r>
            <a:r>
              <a:rPr lang="en-GB" dirty="0" err="1"/>
              <a:t>nameštaj</a:t>
            </a:r>
            <a:r>
              <a:rPr lang="en-GB" dirty="0"/>
              <a:t> </a:t>
            </a:r>
            <a:r>
              <a:rPr lang="en-GB" dirty="0" err="1"/>
              <a:t>prema</a:t>
            </a:r>
            <a:r>
              <a:rPr lang="en-GB" dirty="0"/>
              <a:t> </a:t>
            </a:r>
            <a:r>
              <a:rPr lang="en-GB" dirty="0" err="1"/>
              <a:t>pročitanom</a:t>
            </a:r>
            <a:r>
              <a:rPr lang="en-GB" dirty="0"/>
              <a:t> </a:t>
            </a:r>
            <a:r>
              <a:rPr lang="en-GB" dirty="0" err="1"/>
              <a:t>tekstu</a:t>
            </a:r>
            <a:r>
              <a:rPr lang="en-GB" dirty="0"/>
              <a:t>. </a:t>
            </a:r>
            <a:endParaRPr lang="sr-Latn-RS" dirty="0"/>
          </a:p>
          <a:p>
            <a:pPr marL="0" indent="0">
              <a:buNone/>
            </a:pPr>
            <a:r>
              <a:rPr lang="en-GB" dirty="0" err="1"/>
              <a:t>Uredite</a:t>
            </a:r>
            <a:r>
              <a:rPr lang="en-GB" dirty="0"/>
              <a:t> </a:t>
            </a:r>
            <a:r>
              <a:rPr lang="en-GB" dirty="0" err="1"/>
              <a:t>spoljašnji</a:t>
            </a:r>
            <a:r>
              <a:rPr lang="en-GB" dirty="0"/>
              <a:t> </a:t>
            </a:r>
            <a:r>
              <a:rPr lang="en-GB" dirty="0" err="1"/>
              <a:t>prostor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prikažite</a:t>
            </a:r>
            <a:r>
              <a:rPr lang="en-GB" dirty="0"/>
              <a:t> </a:t>
            </a:r>
            <a:r>
              <a:rPr lang="en-GB" dirty="0" err="1"/>
              <a:t>projekat</a:t>
            </a:r>
            <a:r>
              <a:rPr lang="en-GB" dirty="0"/>
              <a:t> u 3D.</a:t>
            </a:r>
            <a:endParaRPr lang="sr-Latn-RS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err="1"/>
              <a:t>Pratite</a:t>
            </a:r>
            <a:r>
              <a:rPr lang="en-GB" dirty="0"/>
              <a:t> </a:t>
            </a:r>
            <a:r>
              <a:rPr lang="en-GB" dirty="0" err="1"/>
              <a:t>upustva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ste</a:t>
            </a:r>
            <a:r>
              <a:rPr lang="en-GB" dirty="0"/>
              <a:t> </a:t>
            </a:r>
            <a:r>
              <a:rPr lang="en-GB" dirty="0" err="1"/>
              <a:t>zadovoljni</a:t>
            </a:r>
            <a:r>
              <a:rPr lang="en-GB" dirty="0"/>
              <a:t> </a:t>
            </a:r>
            <a:r>
              <a:rPr lang="en-GB" dirty="0" err="1"/>
              <a:t>svojom</a:t>
            </a:r>
            <a:r>
              <a:rPr lang="en-GB" dirty="0"/>
              <a:t> </a:t>
            </a:r>
            <a:r>
              <a:rPr lang="en-GB" dirty="0" err="1"/>
              <a:t>crtežom</a:t>
            </a:r>
            <a:r>
              <a:rPr lang="en-GB" dirty="0"/>
              <a:t>, </a:t>
            </a:r>
            <a:r>
              <a:rPr lang="en-GB" dirty="0" err="1"/>
              <a:t>snimite</a:t>
            </a:r>
            <a:r>
              <a:rPr lang="en-GB" dirty="0"/>
              <a:t> </a:t>
            </a:r>
            <a:r>
              <a:rPr lang="en-GB" dirty="0" err="1"/>
              <a:t>projekat</a:t>
            </a:r>
            <a:r>
              <a:rPr lang="en-GB" dirty="0"/>
              <a:t> </a:t>
            </a:r>
            <a:r>
              <a:rPr lang="en-GB" dirty="0" err="1"/>
              <a:t>klikom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File – Save as, pod </a:t>
            </a:r>
            <a:r>
              <a:rPr lang="en-GB" dirty="0" err="1"/>
              <a:t>imenom</a:t>
            </a:r>
            <a:r>
              <a:rPr lang="en-GB" dirty="0"/>
              <a:t> - </a:t>
            </a:r>
            <a:r>
              <a:rPr lang="en-GB" dirty="0" err="1"/>
              <a:t>Stara</a:t>
            </a:r>
            <a:r>
              <a:rPr lang="en-GB" dirty="0"/>
              <a:t> </a:t>
            </a:r>
            <a:r>
              <a:rPr lang="en-GB" dirty="0" err="1"/>
              <a:t>porodična</a:t>
            </a:r>
            <a:r>
              <a:rPr lang="en-GB" dirty="0"/>
              <a:t> </a:t>
            </a:r>
            <a:r>
              <a:rPr lang="en-GB" dirty="0" err="1"/>
              <a:t>kuća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-U </a:t>
            </a:r>
            <a:r>
              <a:rPr lang="en-GB" dirty="0" err="1"/>
              <a:t>prilogu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</a:t>
            </a:r>
            <a:r>
              <a:rPr lang="en-GB" dirty="0" err="1"/>
              <a:t>imate</a:t>
            </a:r>
            <a:r>
              <a:rPr lang="en-GB" dirty="0"/>
              <a:t> </a:t>
            </a:r>
            <a:r>
              <a:rPr lang="en-GB" dirty="0" err="1"/>
              <a:t>nacrtanu</a:t>
            </a:r>
            <a:r>
              <a:rPr lang="en-GB" dirty="0"/>
              <a:t> </a:t>
            </a:r>
            <a:r>
              <a:rPr lang="en-GB" dirty="0" err="1"/>
              <a:t>osnovu</a:t>
            </a:r>
            <a:r>
              <a:rPr lang="en-GB" dirty="0"/>
              <a:t> </a:t>
            </a:r>
            <a:r>
              <a:rPr lang="en-GB" dirty="0" err="1"/>
              <a:t>kuće</a:t>
            </a:r>
            <a:r>
              <a:rPr lang="en-GB" dirty="0"/>
              <a:t>, </a:t>
            </a:r>
            <a:r>
              <a:rPr lang="en-GB" dirty="0" err="1"/>
              <a:t>koristeći</a:t>
            </a:r>
            <a:r>
              <a:rPr lang="en-GB" dirty="0"/>
              <a:t> </a:t>
            </a:r>
            <a:r>
              <a:rPr lang="en-GB" dirty="0" err="1"/>
              <a:t>pribor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crtanje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pravila</a:t>
            </a:r>
            <a:r>
              <a:rPr lang="en-GB" dirty="0"/>
              <a:t> </a:t>
            </a:r>
            <a:r>
              <a:rPr lang="en-GB" dirty="0" err="1"/>
              <a:t>kotiranja</a:t>
            </a:r>
            <a:r>
              <a:rPr lang="en-GB" dirty="0"/>
              <a:t> u </a:t>
            </a:r>
            <a:r>
              <a:rPr lang="en-GB" dirty="0" err="1"/>
              <a:t>građevinarstvu</a:t>
            </a:r>
            <a:r>
              <a:rPr lang="en-GB" dirty="0"/>
              <a:t> </a:t>
            </a:r>
            <a:r>
              <a:rPr lang="en-GB" dirty="0" err="1"/>
              <a:t>iskotirajte</a:t>
            </a:r>
            <a:r>
              <a:rPr lang="en-GB" dirty="0"/>
              <a:t> </a:t>
            </a:r>
            <a:r>
              <a:rPr lang="en-GB" dirty="0" err="1"/>
              <a:t>osnovu</a:t>
            </a:r>
            <a:r>
              <a:rPr lang="en-GB" dirty="0"/>
              <a:t> </a:t>
            </a:r>
            <a:r>
              <a:rPr lang="en-GB" dirty="0" err="1"/>
              <a:t>kuće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-</a:t>
            </a:r>
            <a:r>
              <a:rPr lang="en-GB" dirty="0" err="1"/>
              <a:t>Sklopite</a:t>
            </a:r>
            <a:r>
              <a:rPr lang="en-GB" dirty="0"/>
              <a:t> </a:t>
            </a:r>
            <a:r>
              <a:rPr lang="en-GB" dirty="0" err="1"/>
              <a:t>razvojnu</a:t>
            </a:r>
            <a:r>
              <a:rPr lang="en-GB" dirty="0"/>
              <a:t> </a:t>
            </a:r>
            <a:r>
              <a:rPr lang="en-GB" dirty="0" err="1"/>
              <a:t>mrežu</a:t>
            </a:r>
            <a:r>
              <a:rPr lang="sr-Latn-RS" dirty="0"/>
              <a:t> </a:t>
            </a:r>
            <a:r>
              <a:rPr lang="en-GB" dirty="0"/>
              <a:t>,,Stare </a:t>
            </a:r>
            <a:r>
              <a:rPr lang="en-GB" dirty="0" err="1"/>
              <a:t>porodične</a:t>
            </a:r>
            <a:r>
              <a:rPr lang="en-GB" dirty="0"/>
              <a:t> </a:t>
            </a:r>
            <a:r>
              <a:rPr lang="en-GB" dirty="0" err="1"/>
              <a:t>kuće</a:t>
            </a:r>
            <a:r>
              <a:rPr lang="en-GB" dirty="0"/>
              <a:t>“, </a:t>
            </a:r>
            <a:r>
              <a:rPr lang="en-GB" dirty="0" err="1"/>
              <a:t>koristeći</a:t>
            </a:r>
            <a:r>
              <a:rPr lang="en-GB" dirty="0"/>
              <a:t> </a:t>
            </a:r>
            <a:r>
              <a:rPr lang="en-GB" dirty="0" err="1"/>
              <a:t>makaze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lepak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papir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 err="1"/>
              <a:t>Odgovorite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sledeća</a:t>
            </a:r>
            <a:r>
              <a:rPr lang="en-GB" dirty="0"/>
              <a:t> </a:t>
            </a:r>
            <a:r>
              <a:rPr lang="en-GB" dirty="0" err="1"/>
              <a:t>pitanja</a:t>
            </a:r>
            <a:r>
              <a:rPr lang="en-GB" dirty="0"/>
              <a:t>: </a:t>
            </a:r>
          </a:p>
          <a:p>
            <a:pPr marL="0" indent="0">
              <a:buNone/>
            </a:pPr>
            <a:r>
              <a:rPr lang="en-GB" dirty="0"/>
              <a:t> -</a:t>
            </a:r>
            <a:r>
              <a:rPr lang="en-GB" dirty="0" err="1"/>
              <a:t>Šta</a:t>
            </a:r>
            <a:r>
              <a:rPr lang="en-GB" dirty="0"/>
              <a:t> je to </a:t>
            </a:r>
            <a:r>
              <a:rPr lang="en-GB" dirty="0" err="1"/>
              <a:t>arhitektura</a:t>
            </a:r>
            <a:r>
              <a:rPr lang="en-GB" dirty="0"/>
              <a:t>?  (</a:t>
            </a:r>
            <a:r>
              <a:rPr lang="en-GB" dirty="0" err="1"/>
              <a:t>Aritektura</a:t>
            </a:r>
            <a:r>
              <a:rPr lang="en-GB" dirty="0"/>
              <a:t> je </a:t>
            </a:r>
            <a:r>
              <a:rPr lang="en-GB" dirty="0" err="1"/>
              <a:t>projektovanje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umetničko</a:t>
            </a:r>
            <a:r>
              <a:rPr lang="en-GB" dirty="0"/>
              <a:t>  </a:t>
            </a:r>
            <a:r>
              <a:rPr lang="en-GB" dirty="0" err="1"/>
              <a:t>oblikovamje</a:t>
            </a:r>
            <a:r>
              <a:rPr lang="en-GB" dirty="0"/>
              <a:t> </a:t>
            </a:r>
            <a:r>
              <a:rPr lang="en-GB" dirty="0" err="1"/>
              <a:t>građevinskih</a:t>
            </a:r>
            <a:r>
              <a:rPr lang="en-GB" dirty="0"/>
              <a:t> </a:t>
            </a:r>
            <a:r>
              <a:rPr lang="en-GB" dirty="0" err="1"/>
              <a:t>objekata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kreiranje</a:t>
            </a:r>
            <a:r>
              <a:rPr lang="en-GB" dirty="0"/>
              <a:t> </a:t>
            </a:r>
            <a:r>
              <a:rPr lang="en-GB" dirty="0" err="1"/>
              <a:t>prostora</a:t>
            </a:r>
            <a:r>
              <a:rPr lang="en-GB" dirty="0"/>
              <a:t>.)</a:t>
            </a:r>
          </a:p>
          <a:p>
            <a:pPr marL="0" indent="0">
              <a:buNone/>
            </a:pPr>
            <a:r>
              <a:rPr lang="en-GB" dirty="0"/>
              <a:t>-Na </a:t>
            </a:r>
            <a:r>
              <a:rPr lang="en-GB" dirty="0" err="1"/>
              <a:t>tehničkim</a:t>
            </a:r>
            <a:r>
              <a:rPr lang="en-GB" dirty="0"/>
              <a:t> </a:t>
            </a:r>
            <a:r>
              <a:rPr lang="en-GB" dirty="0" err="1"/>
              <a:t>crtežima</a:t>
            </a:r>
            <a:r>
              <a:rPr lang="en-GB" dirty="0"/>
              <a:t> u </a:t>
            </a:r>
            <a:r>
              <a:rPr lang="en-GB" dirty="0" err="1"/>
              <a:t>građevinarstvu</a:t>
            </a:r>
            <a:r>
              <a:rPr lang="en-GB" dirty="0"/>
              <a:t>, </a:t>
            </a:r>
            <a:r>
              <a:rPr lang="en-GB" dirty="0" err="1"/>
              <a:t>kotni</a:t>
            </a:r>
            <a:r>
              <a:rPr lang="en-GB" dirty="0"/>
              <a:t> </a:t>
            </a:r>
            <a:r>
              <a:rPr lang="en-GB" dirty="0" err="1"/>
              <a:t>broj</a:t>
            </a:r>
            <a:r>
              <a:rPr lang="en-GB" dirty="0"/>
              <a:t> </a:t>
            </a:r>
            <a:r>
              <a:rPr lang="en-GB" dirty="0" err="1"/>
              <a:t>označava</a:t>
            </a:r>
            <a:r>
              <a:rPr lang="en-GB" dirty="0"/>
              <a:t> </a:t>
            </a:r>
            <a:r>
              <a:rPr lang="en-GB" dirty="0" err="1"/>
              <a:t>dužinu</a:t>
            </a:r>
            <a:r>
              <a:rPr lang="sr-Latn-RS" dirty="0"/>
              <a:t>  </a:t>
            </a:r>
            <a:r>
              <a:rPr lang="en-GB" dirty="0"/>
              <a:t>u_____________________ (cm).</a:t>
            </a:r>
          </a:p>
          <a:p>
            <a:pPr marL="0" indent="0">
              <a:buNone/>
            </a:pPr>
            <a:r>
              <a:rPr lang="en-GB" dirty="0"/>
              <a:t>-</a:t>
            </a:r>
            <a:r>
              <a:rPr lang="en-GB" dirty="0" err="1"/>
              <a:t>Navedi</a:t>
            </a:r>
            <a:r>
              <a:rPr lang="en-GB" dirty="0"/>
              <a:t> </a:t>
            </a:r>
            <a:r>
              <a:rPr lang="en-GB" dirty="0" err="1"/>
              <a:t>crteže</a:t>
            </a:r>
            <a:r>
              <a:rPr lang="en-GB" dirty="0"/>
              <a:t> </a:t>
            </a:r>
            <a:r>
              <a:rPr lang="en-GB" dirty="0" err="1"/>
              <a:t>kojima</a:t>
            </a:r>
            <a:r>
              <a:rPr lang="en-GB" dirty="0"/>
              <a:t> se </a:t>
            </a:r>
            <a:r>
              <a:rPr lang="en-GB" dirty="0" err="1"/>
              <a:t>prikazuje</a:t>
            </a:r>
            <a:r>
              <a:rPr lang="en-GB" dirty="0"/>
              <a:t> </a:t>
            </a:r>
            <a:r>
              <a:rPr lang="en-GB" dirty="0" err="1"/>
              <a:t>spoljašnjost</a:t>
            </a:r>
            <a:r>
              <a:rPr lang="en-GB" dirty="0"/>
              <a:t> </a:t>
            </a:r>
            <a:r>
              <a:rPr lang="en-GB" dirty="0" err="1"/>
              <a:t>objekta</a:t>
            </a:r>
            <a:r>
              <a:rPr lang="en-GB" dirty="0"/>
              <a:t>?  ( </a:t>
            </a:r>
            <a:r>
              <a:rPr lang="en-GB" dirty="0" err="1"/>
              <a:t>perspektiva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otogonalna</a:t>
            </a:r>
            <a:r>
              <a:rPr lang="en-GB" dirty="0"/>
              <a:t> </a:t>
            </a:r>
            <a:r>
              <a:rPr lang="en-GB" dirty="0" err="1"/>
              <a:t>projekcija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21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4AFEF-3405-C2BC-A2FF-FBF5F873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06057"/>
            <a:ext cx="9601196" cy="574158"/>
          </a:xfrm>
        </p:spPr>
        <p:txBody>
          <a:bodyPr>
            <a:noAutofit/>
          </a:bodyPr>
          <a:lstStyle/>
          <a:p>
            <a:r>
              <a:rPr lang="sr-Latn-RS" sz="3600" b="1" i="1" dirty="0">
                <a:solidFill>
                  <a:srgbClr val="C00000"/>
                </a:solidFill>
              </a:rPr>
              <a:t>Stara porodična kuća 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—</a:t>
            </a:r>
            <a:r>
              <a:rPr lang="sr-Latn-RS" sz="36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RS" sz="3600" b="1" dirty="0">
                <a:solidFill>
                  <a:srgbClr val="C00000"/>
                </a:solidFill>
              </a:rPr>
              <a:t>istraživački zadaci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BAC22-26BF-4E9E-32B6-9A9CC1498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350335"/>
            <a:ext cx="9601196" cy="4525533"/>
          </a:xfrm>
        </p:spPr>
        <p:txBody>
          <a:bodyPr>
            <a:normAutofit fontScale="85000" lnSpcReduction="10000"/>
          </a:bodyPr>
          <a:lstStyle/>
          <a:p>
            <a:r>
              <a:rPr lang="sr-Latn-RS" b="1" dirty="0">
                <a:solidFill>
                  <a:srgbClr val="C00000"/>
                </a:solidFill>
              </a:rPr>
              <a:t>2. grupa</a:t>
            </a:r>
          </a:p>
          <a:p>
            <a:r>
              <a:rPr lang="sr-Latn-RS" dirty="0">
                <a:solidFill>
                  <a:schemeClr val="tx1"/>
                </a:solidFill>
              </a:rPr>
              <a:t>Podaci o životu i radu autora Pavla Ugrinova.</a:t>
            </a:r>
          </a:p>
          <a:p>
            <a:r>
              <a:rPr lang="en-US" dirty="0" err="1">
                <a:solidFill>
                  <a:schemeClr val="tx1"/>
                </a:solidFill>
              </a:rPr>
              <a:t>Opisujući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spoljašnji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izgled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kuće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eksterijer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posebna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pažnja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posvećena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zabatu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Kako</a:t>
            </a:r>
            <a:r>
              <a:rPr lang="en-US" dirty="0">
                <a:solidFill>
                  <a:schemeClr val="tx1"/>
                </a:solidFill>
              </a:rPr>
              <a:t> ga je </a:t>
            </a:r>
            <a:r>
              <a:rPr lang="en-US" dirty="0" err="1">
                <a:solidFill>
                  <a:schemeClr val="tx1"/>
                </a:solidFill>
              </a:rPr>
              <a:t>pisac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opisao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Šta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njemu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nalazi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Zašto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bitni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inicijali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pradede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Šta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iz</a:t>
            </a:r>
            <a:r>
              <a:rPr lang="en-US" dirty="0">
                <a:solidFill>
                  <a:schemeClr val="tx1"/>
                </a:solidFill>
              </a:rPr>
              <a:t> toga </a:t>
            </a:r>
            <a:r>
              <a:rPr lang="en-US" dirty="0" err="1">
                <a:solidFill>
                  <a:schemeClr val="tx1"/>
                </a:solidFill>
              </a:rPr>
              <a:t>zaključujete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Kome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pripada</a:t>
            </a:r>
            <a:r>
              <a:rPr lang="en-US" dirty="0">
                <a:solidFill>
                  <a:schemeClr val="tx1"/>
                </a:solidFill>
              </a:rPr>
              <a:t> ta </a:t>
            </a:r>
            <a:r>
              <a:rPr lang="en-US" dirty="0" err="1">
                <a:solidFill>
                  <a:schemeClr val="tx1"/>
                </a:solidFill>
              </a:rPr>
              <a:t>kuća</a:t>
            </a:r>
            <a:r>
              <a:rPr lang="en-US" dirty="0">
                <a:solidFill>
                  <a:schemeClr val="tx1"/>
                </a:solidFill>
              </a:rPr>
              <a:t>? O </a:t>
            </a:r>
            <a:r>
              <a:rPr lang="en-US" dirty="0" err="1">
                <a:solidFill>
                  <a:schemeClr val="tx1"/>
                </a:solidFill>
              </a:rPr>
              <a:t>kom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vremenu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svedoči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Kakav</a:t>
            </a:r>
            <a:r>
              <a:rPr lang="en-US" dirty="0">
                <a:solidFill>
                  <a:schemeClr val="tx1"/>
                </a:solidFill>
              </a:rPr>
              <a:t> je bio </a:t>
            </a:r>
            <a:r>
              <a:rPr lang="en-US" b="1" dirty="0" err="1">
                <a:solidFill>
                  <a:schemeClr val="tx1"/>
                </a:solidFill>
              </a:rPr>
              <a:t>krov</a:t>
            </a:r>
            <a:r>
              <a:rPr lang="en-US" dirty="0">
                <a:solidFill>
                  <a:schemeClr val="tx1"/>
                </a:solidFill>
              </a:rPr>
              <a:t>? Na </a:t>
            </a:r>
            <a:r>
              <a:rPr lang="en-US" dirty="0" err="1">
                <a:solidFill>
                  <a:schemeClr val="tx1"/>
                </a:solidFill>
              </a:rPr>
              <a:t>šta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ukazuje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pojedinost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opisu</a:t>
            </a:r>
            <a:r>
              <a:rPr lang="en-US" dirty="0">
                <a:solidFill>
                  <a:schemeClr val="tx1"/>
                </a:solidFill>
              </a:rPr>
              <a:t> da je </a:t>
            </a:r>
            <a:r>
              <a:rPr lang="en-US" dirty="0" err="1">
                <a:solidFill>
                  <a:schemeClr val="tx1"/>
                </a:solidFill>
              </a:rPr>
              <a:t>trščani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krov</a:t>
            </a:r>
            <a:r>
              <a:rPr lang="en-US" dirty="0">
                <a:solidFill>
                  <a:schemeClr val="tx1"/>
                </a:solidFill>
              </a:rPr>
              <a:t> bio </a:t>
            </a:r>
            <a:r>
              <a:rPr lang="en-US" dirty="0" err="1">
                <a:solidFill>
                  <a:schemeClr val="tx1"/>
                </a:solidFill>
              </a:rPr>
              <a:t>prekriven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tamnozelenom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mahovinom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sr-Latn-RS" dirty="0">
              <a:solidFill>
                <a:schemeClr val="tx1"/>
              </a:solidFill>
            </a:endParaRPr>
          </a:p>
          <a:p>
            <a:r>
              <a:rPr lang="sr-Latn-RS" dirty="0">
                <a:solidFill>
                  <a:schemeClr val="tx1"/>
                </a:solidFill>
              </a:rPr>
              <a:t>Koja je soba u kući bila najsvetlija? Šta se posebno ističe u opisu </a:t>
            </a:r>
            <a:r>
              <a:rPr lang="sr-Latn-RS" b="1" dirty="0">
                <a:solidFill>
                  <a:schemeClr val="tx1"/>
                </a:solidFill>
              </a:rPr>
              <a:t>sobe sa ulice</a:t>
            </a:r>
            <a:r>
              <a:rPr lang="sr-Latn-RS" dirty="0">
                <a:solidFill>
                  <a:schemeClr val="tx1"/>
                </a:solidFill>
              </a:rPr>
              <a:t>? Šta o bivšim stanarima kuće govori ikona Svetog Nikole na zidu? Šta mislite, zašto se tambura nalazi na zidu kuće? Pokušajte da zamislite trenutke odmora i dokolice kada je neko od bivših stanara zasvirao u tamburu. Šta možete zaključiti o ljudima koji su tu nekada živeli?</a:t>
            </a:r>
          </a:p>
          <a:p>
            <a:r>
              <a:rPr lang="sr-Latn-RS" dirty="0">
                <a:solidFill>
                  <a:schemeClr val="tx1"/>
                </a:solidFill>
              </a:rPr>
              <a:t>Obratite pažnju na vrstu reči koja dominira u tekstu. Zašto dominiraju imenske reči u opisima? Na koji način se postiže slikovitost (ekspresivnost) jezika? Zaključite koja </a:t>
            </a:r>
            <a:r>
              <a:rPr lang="sr-Latn-RS" b="1" dirty="0">
                <a:solidFill>
                  <a:schemeClr val="tx1"/>
                </a:solidFill>
              </a:rPr>
              <a:t>stilska sredstva </a:t>
            </a:r>
            <a:r>
              <a:rPr lang="sr-Latn-RS" dirty="0">
                <a:solidFill>
                  <a:schemeClr val="tx1"/>
                </a:solidFill>
              </a:rPr>
              <a:t>dominiraju u opisima?</a:t>
            </a:r>
          </a:p>
          <a:p>
            <a:endParaRPr lang="sr-Latn-R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1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C00000"/>
                </a:solidFill>
              </a:rPr>
              <a:t>Podela učenika u grupe i zadaci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491" y="1945758"/>
            <a:ext cx="10643816" cy="427428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sz="3400" b="1" dirty="0">
                <a:solidFill>
                  <a:srgbClr val="C00000"/>
                </a:solidFill>
              </a:rPr>
              <a:t>3. </a:t>
            </a:r>
            <a:r>
              <a:rPr lang="en-GB" sz="3400" b="1" dirty="0" err="1">
                <a:solidFill>
                  <a:srgbClr val="C00000"/>
                </a:solidFill>
              </a:rPr>
              <a:t>grupa</a:t>
            </a:r>
            <a:r>
              <a:rPr lang="en-GB" sz="34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3400" dirty="0"/>
              <a:t>– </a:t>
            </a:r>
            <a:r>
              <a:rPr lang="en-GB" sz="3400" dirty="0" err="1"/>
              <a:t>Nacrtaj</a:t>
            </a:r>
            <a:r>
              <a:rPr lang="en-GB" sz="3400" dirty="0"/>
              <a:t> plan ,,Stare </a:t>
            </a:r>
            <a:r>
              <a:rPr lang="en-GB" sz="3400" dirty="0" err="1"/>
              <a:t>porodične</a:t>
            </a:r>
            <a:r>
              <a:rPr lang="en-GB" sz="3400" dirty="0"/>
              <a:t> </a:t>
            </a:r>
            <a:r>
              <a:rPr lang="en-GB" sz="3400" dirty="0" err="1"/>
              <a:t>kuće</a:t>
            </a:r>
            <a:r>
              <a:rPr lang="en-GB" sz="3400" dirty="0"/>
              <a:t>“, </a:t>
            </a:r>
            <a:r>
              <a:rPr lang="en-GB" sz="3400" dirty="0" err="1"/>
              <a:t>koristeći</a:t>
            </a:r>
            <a:r>
              <a:rPr lang="en-GB" sz="3400" dirty="0"/>
              <a:t> </a:t>
            </a:r>
            <a:r>
              <a:rPr lang="en-GB" sz="3400" dirty="0" err="1"/>
              <a:t>jedan</a:t>
            </a:r>
            <a:r>
              <a:rPr lang="en-GB" sz="3400" dirty="0"/>
              <a:t> od </a:t>
            </a:r>
            <a:r>
              <a:rPr lang="en-GB" sz="3400" dirty="0" err="1"/>
              <a:t>programa</a:t>
            </a:r>
            <a:r>
              <a:rPr lang="en-GB" sz="3400" dirty="0"/>
              <a:t> </a:t>
            </a:r>
            <a:r>
              <a:rPr lang="en-GB" sz="3400" dirty="0" err="1"/>
              <a:t>za</a:t>
            </a:r>
            <a:r>
              <a:rPr lang="en-GB" sz="3400" dirty="0"/>
              <a:t> </a:t>
            </a:r>
            <a:r>
              <a:rPr lang="en-GB" sz="3400" dirty="0" err="1"/>
              <a:t>crtanje</a:t>
            </a:r>
            <a:r>
              <a:rPr lang="en-GB" sz="3400" dirty="0"/>
              <a:t> </a:t>
            </a:r>
            <a:r>
              <a:rPr lang="en-GB" sz="3400" dirty="0" err="1"/>
              <a:t>na</a:t>
            </a:r>
            <a:r>
              <a:rPr lang="en-GB" sz="3400" dirty="0"/>
              <a:t> </a:t>
            </a:r>
            <a:r>
              <a:rPr lang="en-GB" sz="3400" dirty="0" err="1"/>
              <a:t>računaru</a:t>
            </a:r>
            <a:r>
              <a:rPr lang="en-GB" sz="3400" dirty="0"/>
              <a:t>, (Google </a:t>
            </a:r>
            <a:r>
              <a:rPr lang="en-GB" sz="3400" dirty="0" err="1"/>
              <a:t>SketchUp</a:t>
            </a:r>
            <a:r>
              <a:rPr lang="en-GB" sz="3400" dirty="0"/>
              <a:t> 8.0.; Room </a:t>
            </a:r>
            <a:r>
              <a:rPr lang="en-GB" sz="3400" dirty="0" err="1"/>
              <a:t>arangerr</a:t>
            </a:r>
            <a:r>
              <a:rPr lang="en-GB" sz="3400" dirty="0"/>
              <a:t> ;</a:t>
            </a:r>
            <a:r>
              <a:rPr lang="en-GB" sz="3400" dirty="0" err="1"/>
              <a:t>Envisioneer</a:t>
            </a:r>
            <a:r>
              <a:rPr lang="en-GB" sz="3400" dirty="0"/>
              <a:t> Express...)</a:t>
            </a:r>
            <a:r>
              <a:rPr lang="sr-Latn-RS" sz="3400" dirty="0"/>
              <a:t>.</a:t>
            </a:r>
          </a:p>
          <a:p>
            <a:pPr marL="0" indent="0">
              <a:buNone/>
            </a:pPr>
            <a:r>
              <a:rPr lang="en-GB" sz="3400" dirty="0" err="1"/>
              <a:t>Uredite</a:t>
            </a:r>
            <a:r>
              <a:rPr lang="en-GB" sz="3400" dirty="0"/>
              <a:t> </a:t>
            </a:r>
            <a:r>
              <a:rPr lang="en-GB" sz="3400" dirty="0" err="1"/>
              <a:t>unutrašnji</a:t>
            </a:r>
            <a:r>
              <a:rPr lang="en-GB" sz="3400" dirty="0"/>
              <a:t> </a:t>
            </a:r>
            <a:r>
              <a:rPr lang="en-GB" sz="3400" dirty="0" err="1"/>
              <a:t>prostor</a:t>
            </a:r>
            <a:r>
              <a:rPr lang="en-GB" sz="3400" dirty="0"/>
              <a:t> </a:t>
            </a:r>
            <a:r>
              <a:rPr lang="en-GB" sz="3400" dirty="0" err="1"/>
              <a:t>i</a:t>
            </a:r>
            <a:r>
              <a:rPr lang="en-GB" sz="3400" dirty="0"/>
              <a:t> </a:t>
            </a:r>
            <a:r>
              <a:rPr lang="en-GB" sz="3400" dirty="0" err="1"/>
              <a:t>uklopite</a:t>
            </a:r>
            <a:r>
              <a:rPr lang="en-GB" sz="3400" dirty="0"/>
              <a:t> </a:t>
            </a:r>
            <a:r>
              <a:rPr lang="en-GB" sz="3400" dirty="0" err="1"/>
              <a:t>nameštaj</a:t>
            </a:r>
            <a:r>
              <a:rPr lang="en-GB" sz="3400" dirty="0"/>
              <a:t> </a:t>
            </a:r>
            <a:r>
              <a:rPr lang="en-GB" sz="3400" dirty="0" err="1"/>
              <a:t>prema</a:t>
            </a:r>
            <a:r>
              <a:rPr lang="en-GB" sz="3400" dirty="0"/>
              <a:t> </a:t>
            </a:r>
            <a:r>
              <a:rPr lang="en-GB" sz="3400" dirty="0" err="1"/>
              <a:t>pročitanom</a:t>
            </a:r>
            <a:r>
              <a:rPr lang="en-GB" sz="3400" dirty="0"/>
              <a:t> </a:t>
            </a:r>
            <a:r>
              <a:rPr lang="en-GB" sz="3400" dirty="0" err="1"/>
              <a:t>tekstu</a:t>
            </a:r>
            <a:r>
              <a:rPr lang="en-GB" sz="3400" dirty="0"/>
              <a:t>. </a:t>
            </a:r>
            <a:endParaRPr lang="sr-Latn-RS" sz="3400" dirty="0"/>
          </a:p>
          <a:p>
            <a:pPr marL="0" indent="0">
              <a:buNone/>
            </a:pPr>
            <a:r>
              <a:rPr lang="en-GB" sz="3400" dirty="0" err="1"/>
              <a:t>Uredite</a:t>
            </a:r>
            <a:r>
              <a:rPr lang="en-GB" sz="3400" dirty="0"/>
              <a:t> </a:t>
            </a:r>
            <a:r>
              <a:rPr lang="en-GB" sz="3400" dirty="0" err="1"/>
              <a:t>spoljašnji</a:t>
            </a:r>
            <a:r>
              <a:rPr lang="en-GB" sz="3400" dirty="0"/>
              <a:t> </a:t>
            </a:r>
            <a:r>
              <a:rPr lang="en-GB" sz="3400" dirty="0" err="1"/>
              <a:t>prostor</a:t>
            </a:r>
            <a:r>
              <a:rPr lang="en-GB" sz="3400" dirty="0"/>
              <a:t> </a:t>
            </a:r>
            <a:r>
              <a:rPr lang="en-GB" sz="3400" dirty="0" err="1"/>
              <a:t>i</a:t>
            </a:r>
            <a:r>
              <a:rPr lang="en-GB" sz="3400" dirty="0"/>
              <a:t> </a:t>
            </a:r>
            <a:r>
              <a:rPr lang="en-GB" sz="3400" dirty="0" err="1"/>
              <a:t>prikažite</a:t>
            </a:r>
            <a:r>
              <a:rPr lang="en-GB" sz="3400" dirty="0"/>
              <a:t> </a:t>
            </a:r>
            <a:r>
              <a:rPr lang="en-GB" sz="3400" dirty="0" err="1"/>
              <a:t>projekat</a:t>
            </a:r>
            <a:r>
              <a:rPr lang="en-GB" sz="3400" dirty="0"/>
              <a:t> u 3D. </a:t>
            </a:r>
            <a:endParaRPr lang="sr-Latn-RS" sz="3400" dirty="0"/>
          </a:p>
          <a:p>
            <a:pPr marL="0" indent="0">
              <a:buNone/>
            </a:pPr>
            <a:r>
              <a:rPr lang="en-GB" sz="3400" dirty="0" err="1"/>
              <a:t>Pratite</a:t>
            </a:r>
            <a:r>
              <a:rPr lang="en-GB" sz="3400" dirty="0"/>
              <a:t> </a:t>
            </a:r>
            <a:r>
              <a:rPr lang="en-GB" sz="3400" dirty="0" err="1"/>
              <a:t>upustva</a:t>
            </a:r>
            <a:r>
              <a:rPr lang="en-GB" sz="3400" dirty="0"/>
              <a:t> </a:t>
            </a:r>
            <a:r>
              <a:rPr lang="en-GB" sz="3400" dirty="0" err="1"/>
              <a:t>i</a:t>
            </a:r>
            <a:r>
              <a:rPr lang="en-GB" sz="3400" dirty="0"/>
              <a:t> </a:t>
            </a:r>
            <a:r>
              <a:rPr lang="en-GB" sz="3400" dirty="0" err="1"/>
              <a:t>kada</a:t>
            </a:r>
            <a:r>
              <a:rPr lang="en-GB" sz="3400" dirty="0"/>
              <a:t> </a:t>
            </a:r>
            <a:r>
              <a:rPr lang="en-GB" sz="3400" dirty="0" err="1"/>
              <a:t>ste</a:t>
            </a:r>
            <a:r>
              <a:rPr lang="en-GB" sz="3400" dirty="0"/>
              <a:t> </a:t>
            </a:r>
            <a:r>
              <a:rPr lang="en-GB" sz="3400" dirty="0" err="1"/>
              <a:t>zadovoljni</a:t>
            </a:r>
            <a:r>
              <a:rPr lang="en-GB" sz="3400" dirty="0"/>
              <a:t> </a:t>
            </a:r>
            <a:r>
              <a:rPr lang="en-GB" sz="3400" dirty="0" err="1"/>
              <a:t>svojom</a:t>
            </a:r>
            <a:r>
              <a:rPr lang="en-GB" sz="3400" dirty="0"/>
              <a:t> </a:t>
            </a:r>
            <a:r>
              <a:rPr lang="en-GB" sz="3400" dirty="0" err="1"/>
              <a:t>crtežom</a:t>
            </a:r>
            <a:r>
              <a:rPr lang="en-GB" sz="3400" dirty="0"/>
              <a:t>, </a:t>
            </a:r>
            <a:r>
              <a:rPr lang="en-GB" sz="3400" dirty="0" err="1"/>
              <a:t>snimite</a:t>
            </a:r>
            <a:r>
              <a:rPr lang="en-GB" sz="3400" dirty="0"/>
              <a:t> </a:t>
            </a:r>
            <a:r>
              <a:rPr lang="en-GB" sz="3400" dirty="0" err="1"/>
              <a:t>projekat</a:t>
            </a:r>
            <a:r>
              <a:rPr lang="en-GB" sz="3400" dirty="0"/>
              <a:t> </a:t>
            </a:r>
            <a:r>
              <a:rPr lang="en-GB" sz="3400" dirty="0" err="1"/>
              <a:t>klikom</a:t>
            </a:r>
            <a:r>
              <a:rPr lang="en-GB" sz="3400" dirty="0"/>
              <a:t> </a:t>
            </a:r>
            <a:r>
              <a:rPr lang="en-GB" sz="3400" dirty="0" err="1"/>
              <a:t>na</a:t>
            </a:r>
            <a:r>
              <a:rPr lang="en-GB" sz="3400" dirty="0"/>
              <a:t> File – Save as, pod </a:t>
            </a:r>
            <a:r>
              <a:rPr lang="en-GB" sz="3400" dirty="0" err="1"/>
              <a:t>imenom</a:t>
            </a:r>
            <a:r>
              <a:rPr lang="en-GB" sz="3400" dirty="0"/>
              <a:t> - </a:t>
            </a:r>
            <a:r>
              <a:rPr lang="en-GB" sz="3400" dirty="0" err="1"/>
              <a:t>Stara</a:t>
            </a:r>
            <a:r>
              <a:rPr lang="en-GB" sz="3400" dirty="0"/>
              <a:t> </a:t>
            </a:r>
            <a:r>
              <a:rPr lang="en-GB" sz="3400" dirty="0" err="1"/>
              <a:t>porodična</a:t>
            </a:r>
            <a:r>
              <a:rPr lang="en-GB" sz="3400" dirty="0"/>
              <a:t> </a:t>
            </a:r>
            <a:r>
              <a:rPr lang="en-GB" sz="3400" dirty="0" err="1"/>
              <a:t>kuća</a:t>
            </a:r>
            <a:r>
              <a:rPr lang="en-GB" sz="3400" dirty="0"/>
              <a:t>.</a:t>
            </a:r>
          </a:p>
          <a:p>
            <a:pPr marL="0" indent="0">
              <a:buNone/>
            </a:pPr>
            <a:r>
              <a:rPr lang="en-GB" sz="3400" dirty="0"/>
              <a:t>-U </a:t>
            </a:r>
            <a:r>
              <a:rPr lang="en-GB" sz="3400" dirty="0" err="1"/>
              <a:t>prilogu</a:t>
            </a:r>
            <a:r>
              <a:rPr lang="en-GB" sz="3400" dirty="0"/>
              <a:t> </a:t>
            </a:r>
            <a:r>
              <a:rPr lang="en-GB" sz="3400" dirty="0" err="1"/>
              <a:t>materijala</a:t>
            </a:r>
            <a:r>
              <a:rPr lang="en-GB" sz="3400" dirty="0"/>
              <a:t> </a:t>
            </a:r>
            <a:r>
              <a:rPr lang="en-GB" sz="3400" dirty="0" err="1"/>
              <a:t>imate</a:t>
            </a:r>
            <a:r>
              <a:rPr lang="en-GB" sz="3400" dirty="0"/>
              <a:t> </a:t>
            </a:r>
            <a:r>
              <a:rPr lang="en-GB" sz="3400" dirty="0" err="1"/>
              <a:t>nacrtanu</a:t>
            </a:r>
            <a:r>
              <a:rPr lang="en-GB" sz="3400" dirty="0"/>
              <a:t> </a:t>
            </a:r>
            <a:r>
              <a:rPr lang="en-GB" sz="3400" dirty="0" err="1"/>
              <a:t>osnovu</a:t>
            </a:r>
            <a:r>
              <a:rPr lang="en-GB" sz="3400" dirty="0"/>
              <a:t> </a:t>
            </a:r>
            <a:r>
              <a:rPr lang="en-GB" sz="3400" dirty="0" err="1"/>
              <a:t>kuće</a:t>
            </a:r>
            <a:r>
              <a:rPr lang="en-GB" sz="3400" dirty="0"/>
              <a:t>, </a:t>
            </a:r>
            <a:r>
              <a:rPr lang="en-GB" sz="3400" dirty="0" err="1"/>
              <a:t>koristeći</a:t>
            </a:r>
            <a:r>
              <a:rPr lang="en-GB" sz="3400" dirty="0"/>
              <a:t> </a:t>
            </a:r>
            <a:r>
              <a:rPr lang="en-GB" sz="3400" dirty="0" err="1"/>
              <a:t>pribor</a:t>
            </a:r>
            <a:r>
              <a:rPr lang="en-GB" sz="3400" dirty="0"/>
              <a:t> </a:t>
            </a:r>
            <a:r>
              <a:rPr lang="en-GB" sz="3400" dirty="0" err="1"/>
              <a:t>za</a:t>
            </a:r>
            <a:r>
              <a:rPr lang="en-GB" sz="3400" dirty="0"/>
              <a:t> </a:t>
            </a:r>
            <a:r>
              <a:rPr lang="en-GB" sz="3400" dirty="0" err="1"/>
              <a:t>crtanje</a:t>
            </a:r>
            <a:r>
              <a:rPr lang="en-GB" sz="3400" dirty="0"/>
              <a:t> </a:t>
            </a:r>
            <a:r>
              <a:rPr lang="en-GB" sz="3400" dirty="0" err="1"/>
              <a:t>i</a:t>
            </a:r>
            <a:r>
              <a:rPr lang="en-GB" sz="3400" dirty="0"/>
              <a:t> </a:t>
            </a:r>
            <a:r>
              <a:rPr lang="en-GB" sz="3400" dirty="0" err="1"/>
              <a:t>pravila</a:t>
            </a:r>
            <a:r>
              <a:rPr lang="en-GB" sz="3400" dirty="0"/>
              <a:t> </a:t>
            </a:r>
            <a:r>
              <a:rPr lang="en-GB" sz="3400" dirty="0" err="1"/>
              <a:t>kotiranja</a:t>
            </a:r>
            <a:r>
              <a:rPr lang="en-GB" sz="3400" dirty="0"/>
              <a:t> u </a:t>
            </a:r>
            <a:r>
              <a:rPr lang="en-GB" sz="3400" dirty="0" err="1"/>
              <a:t>građevinarstvu</a:t>
            </a:r>
            <a:r>
              <a:rPr lang="en-GB" sz="3400" dirty="0"/>
              <a:t> </a:t>
            </a:r>
            <a:r>
              <a:rPr lang="en-GB" sz="3400" dirty="0" err="1"/>
              <a:t>iskotirajte</a:t>
            </a:r>
            <a:r>
              <a:rPr lang="en-GB" sz="3400" dirty="0"/>
              <a:t> </a:t>
            </a:r>
            <a:r>
              <a:rPr lang="en-GB" sz="3400" dirty="0" err="1"/>
              <a:t>osnovu</a:t>
            </a:r>
            <a:r>
              <a:rPr lang="en-GB" sz="3400" dirty="0"/>
              <a:t> </a:t>
            </a:r>
            <a:r>
              <a:rPr lang="en-GB" sz="3400" dirty="0" err="1"/>
              <a:t>kuće</a:t>
            </a:r>
            <a:r>
              <a:rPr lang="en-GB" sz="3400" dirty="0"/>
              <a:t>.</a:t>
            </a:r>
          </a:p>
          <a:p>
            <a:pPr marL="0" indent="0">
              <a:buNone/>
            </a:pPr>
            <a:r>
              <a:rPr lang="en-GB" sz="3400" dirty="0"/>
              <a:t>-</a:t>
            </a:r>
            <a:r>
              <a:rPr lang="en-GB" sz="3400" dirty="0" err="1"/>
              <a:t>Sklopite</a:t>
            </a:r>
            <a:r>
              <a:rPr lang="en-GB" sz="3400" dirty="0"/>
              <a:t> </a:t>
            </a:r>
            <a:r>
              <a:rPr lang="en-GB" sz="3400" dirty="0" err="1"/>
              <a:t>razvojnu</a:t>
            </a:r>
            <a:r>
              <a:rPr lang="en-GB" sz="3400" dirty="0"/>
              <a:t> </a:t>
            </a:r>
            <a:r>
              <a:rPr lang="en-GB" sz="3400" dirty="0" err="1"/>
              <a:t>mrežu</a:t>
            </a:r>
            <a:r>
              <a:rPr lang="sr-Latn-RS" sz="3400" dirty="0"/>
              <a:t> </a:t>
            </a:r>
            <a:r>
              <a:rPr lang="en-GB" sz="3400" dirty="0"/>
              <a:t>,,Stare </a:t>
            </a:r>
            <a:r>
              <a:rPr lang="en-GB" sz="3400" dirty="0" err="1"/>
              <a:t>porodične</a:t>
            </a:r>
            <a:r>
              <a:rPr lang="en-GB" sz="3400" dirty="0"/>
              <a:t> </a:t>
            </a:r>
            <a:r>
              <a:rPr lang="en-GB" sz="3400" dirty="0" err="1"/>
              <a:t>kuće</a:t>
            </a:r>
            <a:r>
              <a:rPr lang="en-GB" sz="3400" dirty="0"/>
              <a:t>“, </a:t>
            </a:r>
            <a:r>
              <a:rPr lang="en-GB" sz="3400" dirty="0" err="1"/>
              <a:t>koristeći</a:t>
            </a:r>
            <a:r>
              <a:rPr lang="en-GB" sz="3400" dirty="0"/>
              <a:t> </a:t>
            </a:r>
            <a:r>
              <a:rPr lang="en-GB" sz="3400" dirty="0" err="1"/>
              <a:t>makaze</a:t>
            </a:r>
            <a:r>
              <a:rPr lang="en-GB" sz="3400" dirty="0"/>
              <a:t> </a:t>
            </a:r>
            <a:r>
              <a:rPr lang="en-GB" sz="3400" dirty="0" err="1"/>
              <a:t>i</a:t>
            </a:r>
            <a:r>
              <a:rPr lang="en-GB" sz="3400" dirty="0"/>
              <a:t> </a:t>
            </a:r>
            <a:r>
              <a:rPr lang="en-GB" sz="3400" dirty="0" err="1"/>
              <a:t>lepak</a:t>
            </a:r>
            <a:r>
              <a:rPr lang="en-GB" sz="3400" dirty="0"/>
              <a:t> </a:t>
            </a:r>
            <a:r>
              <a:rPr lang="en-GB" sz="3400" dirty="0" err="1"/>
              <a:t>za</a:t>
            </a:r>
            <a:r>
              <a:rPr lang="en-GB" sz="3400" dirty="0"/>
              <a:t> </a:t>
            </a:r>
            <a:r>
              <a:rPr lang="en-GB" sz="3400" dirty="0" err="1"/>
              <a:t>papir</a:t>
            </a:r>
            <a:r>
              <a:rPr lang="en-GB" sz="3400" dirty="0"/>
              <a:t>. </a:t>
            </a:r>
          </a:p>
          <a:p>
            <a:pPr marL="0" indent="0">
              <a:buNone/>
            </a:pPr>
            <a:r>
              <a:rPr lang="en-GB" sz="3400" b="1" dirty="0" err="1"/>
              <a:t>Odgovorite</a:t>
            </a:r>
            <a:r>
              <a:rPr lang="en-GB" sz="3400" b="1" dirty="0"/>
              <a:t> </a:t>
            </a:r>
            <a:r>
              <a:rPr lang="en-GB" sz="3400" b="1" dirty="0" err="1"/>
              <a:t>na</a:t>
            </a:r>
            <a:r>
              <a:rPr lang="en-GB" sz="3400" b="1" dirty="0"/>
              <a:t> </a:t>
            </a:r>
            <a:r>
              <a:rPr lang="en-GB" sz="3400" b="1" dirty="0" err="1"/>
              <a:t>sledeća</a:t>
            </a:r>
            <a:r>
              <a:rPr lang="en-GB" sz="3400" b="1" dirty="0"/>
              <a:t> </a:t>
            </a:r>
            <a:r>
              <a:rPr lang="en-GB" sz="3400" b="1" dirty="0" err="1"/>
              <a:t>pitanja</a:t>
            </a:r>
            <a:r>
              <a:rPr lang="en-GB" sz="3400" b="1" dirty="0"/>
              <a:t>: </a:t>
            </a:r>
          </a:p>
          <a:p>
            <a:pPr marL="0" indent="0">
              <a:buNone/>
            </a:pPr>
            <a:r>
              <a:rPr lang="en-GB" sz="3400" dirty="0"/>
              <a:t>-</a:t>
            </a:r>
            <a:r>
              <a:rPr lang="sr-Latn-RS" sz="3400" dirty="0"/>
              <a:t>Navedite neka zanimanja u arhitekturi i građevinarstvi</a:t>
            </a:r>
            <a:r>
              <a:rPr lang="en-GB" sz="3400" dirty="0"/>
              <a:t>?  (</a:t>
            </a:r>
            <a:r>
              <a:rPr lang="sr-Latn-RS" sz="3400" dirty="0"/>
              <a:t>arhitekta, građevinski inženjer, građevinski tehničar, zidar ,keramičar..</a:t>
            </a:r>
            <a:r>
              <a:rPr lang="en-GB" sz="3400" dirty="0"/>
              <a:t>.)</a:t>
            </a:r>
          </a:p>
          <a:p>
            <a:pPr marL="0" indent="0">
              <a:buNone/>
            </a:pPr>
            <a:r>
              <a:rPr lang="en-GB" sz="3400" dirty="0"/>
              <a:t>-</a:t>
            </a:r>
            <a:r>
              <a:rPr lang="en-GB" sz="3400" dirty="0" err="1"/>
              <a:t>Šta</a:t>
            </a:r>
            <a:r>
              <a:rPr lang="en-GB" sz="3400" dirty="0"/>
              <a:t> je </a:t>
            </a:r>
            <a:r>
              <a:rPr lang="en-GB" sz="3400" dirty="0" err="1"/>
              <a:t>građevinarstvo</a:t>
            </a:r>
            <a:r>
              <a:rPr lang="en-GB" sz="3400" dirty="0"/>
              <a:t>? (</a:t>
            </a:r>
            <a:r>
              <a:rPr lang="en-GB" sz="3400" dirty="0" err="1"/>
              <a:t>Najstarija</a:t>
            </a:r>
            <a:r>
              <a:rPr lang="en-GB" sz="3400" dirty="0"/>
              <a:t>  </a:t>
            </a:r>
            <a:r>
              <a:rPr lang="en-GB" sz="3400" dirty="0" err="1"/>
              <a:t>i</a:t>
            </a:r>
            <a:r>
              <a:rPr lang="en-GB" sz="3400" dirty="0"/>
              <a:t> </a:t>
            </a:r>
            <a:r>
              <a:rPr lang="en-GB" sz="3400" dirty="0" err="1"/>
              <a:t>najznačajnija</a:t>
            </a:r>
            <a:r>
              <a:rPr lang="en-GB" sz="3400" dirty="0"/>
              <a:t> grana </a:t>
            </a:r>
            <a:r>
              <a:rPr lang="en-GB" sz="3400" dirty="0" err="1"/>
              <a:t>tehnike</a:t>
            </a:r>
            <a:r>
              <a:rPr lang="en-GB" sz="3400" dirty="0"/>
              <a:t> </a:t>
            </a:r>
            <a:r>
              <a:rPr lang="en-GB" sz="3400" dirty="0" err="1"/>
              <a:t>kojom</a:t>
            </a:r>
            <a:r>
              <a:rPr lang="en-GB" sz="3400" dirty="0"/>
              <a:t> se </a:t>
            </a:r>
            <a:r>
              <a:rPr lang="en-GB" sz="3400" dirty="0" err="1"/>
              <a:t>bave</a:t>
            </a:r>
            <a:r>
              <a:rPr lang="en-GB" sz="3400" dirty="0"/>
              <a:t> </a:t>
            </a:r>
            <a:r>
              <a:rPr lang="en-GB" sz="3400" dirty="0" err="1"/>
              <a:t>građevinari</a:t>
            </a:r>
            <a:r>
              <a:rPr lang="en-GB" sz="3400" dirty="0"/>
              <a:t>, </a:t>
            </a:r>
            <a:r>
              <a:rPr lang="en-GB" sz="3400" dirty="0" err="1"/>
              <a:t>obuhvata</a:t>
            </a:r>
            <a:r>
              <a:rPr lang="en-GB" sz="3400" dirty="0"/>
              <a:t> </a:t>
            </a:r>
            <a:r>
              <a:rPr lang="en-GB" sz="3400" dirty="0" err="1"/>
              <a:t>planiranje</a:t>
            </a:r>
            <a:r>
              <a:rPr lang="en-GB" sz="3400" dirty="0"/>
              <a:t>, </a:t>
            </a:r>
            <a:r>
              <a:rPr lang="en-GB" sz="3400" dirty="0" err="1"/>
              <a:t>izradu</a:t>
            </a:r>
            <a:r>
              <a:rPr lang="en-GB" sz="3400" dirty="0"/>
              <a:t> </a:t>
            </a:r>
            <a:r>
              <a:rPr lang="en-GB" sz="3400" dirty="0" err="1"/>
              <a:t>tehničke</a:t>
            </a:r>
            <a:r>
              <a:rPr lang="en-GB" sz="3400" dirty="0"/>
              <a:t> </a:t>
            </a:r>
            <a:r>
              <a:rPr lang="en-GB" sz="3400" dirty="0" err="1"/>
              <a:t>dokumentacije</a:t>
            </a:r>
            <a:r>
              <a:rPr lang="en-GB" sz="3400" dirty="0"/>
              <a:t> </a:t>
            </a:r>
            <a:r>
              <a:rPr lang="en-GB" sz="3400" dirty="0" err="1"/>
              <a:t>i</a:t>
            </a:r>
            <a:r>
              <a:rPr lang="en-GB" sz="3400" dirty="0"/>
              <a:t> </a:t>
            </a:r>
            <a:r>
              <a:rPr lang="en-GB" sz="3400" dirty="0" err="1"/>
              <a:t>izvođenje</a:t>
            </a:r>
            <a:r>
              <a:rPr lang="en-GB" sz="3400" dirty="0"/>
              <a:t> </a:t>
            </a:r>
            <a:r>
              <a:rPr lang="en-GB" sz="3400" dirty="0" err="1"/>
              <a:t>građevinskih</a:t>
            </a:r>
            <a:r>
              <a:rPr lang="en-GB" sz="3400" dirty="0"/>
              <a:t> </a:t>
            </a:r>
            <a:r>
              <a:rPr lang="en-GB" sz="3400" dirty="0" err="1"/>
              <a:t>radova</a:t>
            </a:r>
            <a:r>
              <a:rPr lang="en-GB" sz="3400" dirty="0"/>
              <a:t>.)</a:t>
            </a:r>
          </a:p>
          <a:p>
            <a:pPr marL="0" indent="0">
              <a:buNone/>
            </a:pPr>
            <a:r>
              <a:rPr lang="en-GB" sz="3400" dirty="0"/>
              <a:t>-</a:t>
            </a:r>
            <a:r>
              <a:rPr lang="en-GB" sz="3400" dirty="0" err="1"/>
              <a:t>Softveri</a:t>
            </a:r>
            <a:r>
              <a:rPr lang="en-GB" sz="3400" dirty="0"/>
              <a:t> </a:t>
            </a:r>
            <a:r>
              <a:rPr lang="en-GB" sz="3400" dirty="0" err="1"/>
              <a:t>za</a:t>
            </a:r>
            <a:r>
              <a:rPr lang="en-GB" sz="3400" dirty="0"/>
              <a:t> </a:t>
            </a:r>
            <a:r>
              <a:rPr lang="en-GB" sz="3400" dirty="0" err="1"/>
              <a:t>izradu</a:t>
            </a:r>
            <a:r>
              <a:rPr lang="en-GB" sz="3400" dirty="0"/>
              <a:t> </a:t>
            </a:r>
            <a:r>
              <a:rPr lang="en-GB" sz="3400" dirty="0" err="1"/>
              <a:t>slika</a:t>
            </a:r>
            <a:r>
              <a:rPr lang="en-GB" sz="3400" dirty="0"/>
              <a:t> </a:t>
            </a:r>
            <a:r>
              <a:rPr lang="en-GB" sz="3400" dirty="0" err="1"/>
              <a:t>mogu</a:t>
            </a:r>
            <a:r>
              <a:rPr lang="en-GB" sz="3400" dirty="0"/>
              <a:t> se </a:t>
            </a:r>
            <a:r>
              <a:rPr lang="en-GB" sz="3400" dirty="0" err="1"/>
              <a:t>pdeliti</a:t>
            </a:r>
            <a:r>
              <a:rPr lang="en-GB" sz="3400" dirty="0"/>
              <a:t> u </a:t>
            </a:r>
            <a:r>
              <a:rPr lang="en-GB" sz="3400" dirty="0" err="1"/>
              <a:t>dve</a:t>
            </a:r>
            <a:r>
              <a:rPr lang="en-GB" sz="3400" dirty="0"/>
              <a:t> </a:t>
            </a:r>
            <a:r>
              <a:rPr lang="en-GB" sz="3400" dirty="0" err="1"/>
              <a:t>grupe</a:t>
            </a:r>
            <a:r>
              <a:rPr lang="en-GB" sz="3400" dirty="0"/>
              <a:t> _____________________ </a:t>
            </a:r>
            <a:r>
              <a:rPr lang="en-GB" sz="3400" dirty="0" err="1"/>
              <a:t>i</a:t>
            </a:r>
            <a:r>
              <a:rPr lang="en-GB" sz="3400" dirty="0"/>
              <a:t> _____________________ </a:t>
            </a:r>
            <a:r>
              <a:rPr lang="en-GB" sz="3400" dirty="0" err="1"/>
              <a:t>slika</a:t>
            </a:r>
            <a:r>
              <a:rPr lang="en-GB" sz="3400" dirty="0"/>
              <a:t>. (</a:t>
            </a:r>
            <a:r>
              <a:rPr lang="en-GB" sz="3400" dirty="0" err="1"/>
              <a:t>vektorskih</a:t>
            </a:r>
            <a:r>
              <a:rPr lang="en-GB" sz="3400" dirty="0"/>
              <a:t> </a:t>
            </a:r>
            <a:r>
              <a:rPr lang="en-GB" sz="3400" dirty="0" err="1"/>
              <a:t>i</a:t>
            </a:r>
            <a:r>
              <a:rPr lang="en-GB" sz="3400" dirty="0"/>
              <a:t> </a:t>
            </a:r>
            <a:r>
              <a:rPr lang="en-GB" sz="3400" dirty="0" err="1"/>
              <a:t>rasterskih</a:t>
            </a:r>
            <a:r>
              <a:rPr lang="en-GB" sz="3400" dirty="0"/>
              <a:t> </a:t>
            </a:r>
            <a:r>
              <a:rPr lang="en-GB" sz="3400" dirty="0" err="1"/>
              <a:t>slika</a:t>
            </a:r>
            <a:r>
              <a:rPr lang="en-GB" sz="3400" dirty="0"/>
              <a:t>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58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471A9-A6BC-BA9A-86D1-25CF1039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84791"/>
            <a:ext cx="9601196" cy="489097"/>
          </a:xfrm>
        </p:spPr>
        <p:txBody>
          <a:bodyPr>
            <a:normAutofit fontScale="90000"/>
          </a:bodyPr>
          <a:lstStyle/>
          <a:p>
            <a:r>
              <a:rPr lang="sr-Latn-RS" sz="3600" b="1" i="1" dirty="0">
                <a:solidFill>
                  <a:srgbClr val="C00000"/>
                </a:solidFill>
              </a:rPr>
              <a:t>Stara porodična kuća 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—</a:t>
            </a:r>
            <a:r>
              <a:rPr lang="sr-Latn-RS" sz="36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RS" sz="3600" b="1" dirty="0">
                <a:solidFill>
                  <a:srgbClr val="C00000"/>
                </a:solidFill>
              </a:rPr>
              <a:t>istraživački zadaci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4345E-2BA1-BCA3-FA2E-6D709B1B9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244009"/>
            <a:ext cx="9601196" cy="4631859"/>
          </a:xfrm>
        </p:spPr>
        <p:txBody>
          <a:bodyPr>
            <a:normAutofit fontScale="92500" lnSpcReduction="10000"/>
          </a:bodyPr>
          <a:lstStyle/>
          <a:p>
            <a:r>
              <a:rPr lang="sr-Latn-RS" b="1" dirty="0">
                <a:solidFill>
                  <a:srgbClr val="C00000"/>
                </a:solidFill>
              </a:rPr>
              <a:t>3. grupa</a:t>
            </a:r>
          </a:p>
          <a:p>
            <a:r>
              <a:rPr lang="sr-Latn-RS" dirty="0">
                <a:solidFill>
                  <a:schemeClr val="tx1"/>
                </a:solidFill>
              </a:rPr>
              <a:t>Podaci o životu i radu autora Pavla Ugrinova.</a:t>
            </a:r>
          </a:p>
          <a:p>
            <a:r>
              <a:rPr lang="en-US" dirty="0" err="1">
                <a:solidFill>
                  <a:schemeClr val="tx1"/>
                </a:solidFill>
              </a:rPr>
              <a:t>Možete</a:t>
            </a:r>
            <a:r>
              <a:rPr lang="en-US" dirty="0">
                <a:solidFill>
                  <a:schemeClr val="tx1"/>
                </a:solidFill>
              </a:rPr>
              <a:t> li </a:t>
            </a:r>
            <a:r>
              <a:rPr lang="en-US" dirty="0" err="1">
                <a:solidFill>
                  <a:schemeClr val="tx1"/>
                </a:solidFill>
              </a:rPr>
              <a:t>zamisliti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kapiju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izgleda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dva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izvijena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krila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sr-Latn-RS" dirty="0">
                <a:solidFill>
                  <a:schemeClr val="tx1"/>
                </a:solidFill>
              </a:rPr>
              <a:t>Kako je opisana kapija? </a:t>
            </a:r>
            <a:r>
              <a:rPr lang="en-US" dirty="0" err="1">
                <a:solidFill>
                  <a:schemeClr val="tx1"/>
                </a:solidFill>
              </a:rPr>
              <a:t>Kojom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bojom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prefarbana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drvenarij</a:t>
            </a:r>
            <a:r>
              <a:rPr lang="sr-Latn-RS" b="1" dirty="0">
                <a:solidFill>
                  <a:schemeClr val="tx1"/>
                </a:solidFill>
              </a:rPr>
              <a:t>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kuće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Imate</a:t>
            </a:r>
            <a:r>
              <a:rPr lang="en-US" dirty="0">
                <a:solidFill>
                  <a:schemeClr val="tx1"/>
                </a:solidFill>
              </a:rPr>
              <a:t> li </a:t>
            </a:r>
            <a:r>
              <a:rPr lang="en-US" dirty="0" err="1">
                <a:solidFill>
                  <a:schemeClr val="tx1"/>
                </a:solidFill>
              </a:rPr>
              <a:t>predstavu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koja</a:t>
            </a:r>
            <a:r>
              <a:rPr lang="en-US" dirty="0">
                <a:solidFill>
                  <a:schemeClr val="tx1"/>
                </a:solidFill>
              </a:rPr>
              <a:t> je to </a:t>
            </a:r>
            <a:r>
              <a:rPr lang="en-US" dirty="0" err="1">
                <a:solidFill>
                  <a:schemeClr val="tx1"/>
                </a:solidFill>
              </a:rPr>
              <a:t>mrka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boja</a:t>
            </a:r>
            <a:r>
              <a:rPr lang="en-US" dirty="0">
                <a:solidFill>
                  <a:schemeClr val="tx1"/>
                </a:solidFill>
              </a:rPr>
              <a:t>?</a:t>
            </a:r>
            <a:r>
              <a:rPr lang="sr-Latn-RS" dirty="0">
                <a:solidFill>
                  <a:schemeClr val="tx1"/>
                </a:solidFill>
              </a:rPr>
              <a:t> Kojom bojom je prefarbana sama kuća, a kojom </a:t>
            </a:r>
            <a:r>
              <a:rPr lang="sr-Latn-RS" b="1" dirty="0">
                <a:solidFill>
                  <a:schemeClr val="tx1"/>
                </a:solidFill>
              </a:rPr>
              <a:t>sokla</a:t>
            </a:r>
            <a:r>
              <a:rPr lang="sr-Latn-RS" dirty="0">
                <a:solidFill>
                  <a:schemeClr val="tx1"/>
                </a:solidFill>
              </a:rPr>
              <a:t>? Šta je sokla?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Zapazite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gde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nalazi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pripovedač</a:t>
            </a:r>
            <a:r>
              <a:rPr lang="en-US" dirty="0">
                <a:solidFill>
                  <a:schemeClr val="tx1"/>
                </a:solidFill>
              </a:rPr>
              <a:t> koji </a:t>
            </a:r>
            <a:r>
              <a:rPr lang="en-US" dirty="0" err="1">
                <a:solidFill>
                  <a:schemeClr val="tx1"/>
                </a:solidFill>
              </a:rPr>
              <a:t>posmatra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kuću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Šta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prvo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uočio</a:t>
            </a:r>
            <a:r>
              <a:rPr lang="en-US" dirty="0">
                <a:solidFill>
                  <a:schemeClr val="tx1"/>
                </a:solidFill>
              </a:rPr>
              <a:t>? A </a:t>
            </a:r>
            <a:r>
              <a:rPr lang="en-US" dirty="0" err="1">
                <a:solidFill>
                  <a:schemeClr val="tx1"/>
                </a:solidFill>
              </a:rPr>
              <a:t>potom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Uočite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koliko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promena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perspektive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pripovedača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uticala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dinamičnost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opisa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sr-Latn-R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Soba </a:t>
            </a:r>
            <a:r>
              <a:rPr lang="en-US" b="1" dirty="0" err="1">
                <a:solidFill>
                  <a:schemeClr val="tx1"/>
                </a:solidFill>
              </a:rPr>
              <a:t>prema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voćnjaku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je </a:t>
            </a:r>
            <a:r>
              <a:rPr lang="en-US" dirty="0" err="1">
                <a:solidFill>
                  <a:schemeClr val="tx1"/>
                </a:solidFill>
              </a:rPr>
              <a:t>senovita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gostinjska</a:t>
            </a:r>
            <a:r>
              <a:rPr lang="en-US" dirty="0">
                <a:solidFill>
                  <a:schemeClr val="tx1"/>
                </a:solidFill>
              </a:rPr>
              <a:t> soba). </a:t>
            </a:r>
            <a:r>
              <a:rPr lang="en-US" dirty="0" err="1">
                <a:solidFill>
                  <a:schemeClr val="tx1"/>
                </a:solidFill>
              </a:rPr>
              <a:t>Šta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čini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tako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tajanstvenom</a:t>
            </a:r>
            <a:r>
              <a:rPr lang="en-US" dirty="0">
                <a:solidFill>
                  <a:schemeClr val="tx1"/>
                </a:solidFill>
              </a:rPr>
              <a:t>?</a:t>
            </a:r>
            <a:r>
              <a:rPr lang="sr-Latn-RS" dirty="0">
                <a:solidFill>
                  <a:schemeClr val="tx1"/>
                </a:solidFill>
              </a:rPr>
              <a:t>Zašto je služila kao ostava?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Šta</a:t>
            </a:r>
            <a:r>
              <a:rPr lang="en-US" dirty="0">
                <a:solidFill>
                  <a:schemeClr val="tx1"/>
                </a:solidFill>
              </a:rPr>
              <a:t> se u </a:t>
            </a:r>
            <a:r>
              <a:rPr lang="en-US" dirty="0" err="1">
                <a:solidFill>
                  <a:schemeClr val="tx1"/>
                </a:solidFill>
              </a:rPr>
              <a:t>njoj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čuvalo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Zaključite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zašto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posebni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gosti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imali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čast</a:t>
            </a:r>
            <a:r>
              <a:rPr lang="en-US" dirty="0">
                <a:solidFill>
                  <a:schemeClr val="tx1"/>
                </a:solidFill>
              </a:rPr>
              <a:t> da u </a:t>
            </a:r>
            <a:r>
              <a:rPr lang="en-US" dirty="0" err="1">
                <a:solidFill>
                  <a:schemeClr val="tx1"/>
                </a:solidFill>
              </a:rPr>
              <a:t>njoj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borave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Kakav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pogled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pružao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prozora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gostinjske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sobe</a:t>
            </a:r>
            <a:r>
              <a:rPr lang="en-US" dirty="0">
                <a:solidFill>
                  <a:schemeClr val="tx1"/>
                </a:solidFill>
              </a:rPr>
              <a:t>?</a:t>
            </a:r>
            <a:r>
              <a:rPr lang="sr-Latn-RS" dirty="0">
                <a:solidFill>
                  <a:schemeClr val="tx1"/>
                </a:solidFill>
              </a:rPr>
              <a:t> Kakvu simboliku ima drvo koje se videlo sa tog prozora?</a:t>
            </a:r>
          </a:p>
          <a:p>
            <a:r>
              <a:rPr lang="sr-Latn-RS" dirty="0">
                <a:solidFill>
                  <a:schemeClr val="tx1"/>
                </a:solidFill>
              </a:rPr>
              <a:t>Pronađi </a:t>
            </a:r>
            <a:r>
              <a:rPr lang="sr-Latn-RS" b="1" dirty="0">
                <a:solidFill>
                  <a:schemeClr val="tx1"/>
                </a:solidFill>
              </a:rPr>
              <a:t>epitete</a:t>
            </a:r>
            <a:r>
              <a:rPr lang="sr-Latn-RS" dirty="0">
                <a:solidFill>
                  <a:schemeClr val="tx1"/>
                </a:solidFill>
              </a:rPr>
              <a:t> kojima je pisac pokušao da dočara izgled porodične kuće? Izdvoj </a:t>
            </a:r>
            <a:r>
              <a:rPr lang="sr-Latn-RS" b="1" dirty="0">
                <a:solidFill>
                  <a:schemeClr val="tx1"/>
                </a:solidFill>
              </a:rPr>
              <a:t>ključne reči </a:t>
            </a:r>
            <a:r>
              <a:rPr lang="sr-Latn-RS" dirty="0">
                <a:solidFill>
                  <a:schemeClr val="tx1"/>
                </a:solidFill>
              </a:rPr>
              <a:t>kojima bi se mogla opisati „stara porodična kuća</a:t>
            </a:r>
            <a:r>
              <a:rPr lang="en-GB" sz="2400" dirty="0"/>
              <a:t>”</a:t>
            </a:r>
            <a:r>
              <a:rPr lang="sr-Latn-RS" sz="2400" dirty="0"/>
              <a:t>.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7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8478" y="589936"/>
            <a:ext cx="24097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-</a:t>
            </a:r>
            <a:r>
              <a:rPr lang="sr-Latn-RS" sz="2800" dirty="0"/>
              <a:t>P</a:t>
            </a:r>
            <a:r>
              <a:rPr lang="en-GB" sz="2800" dirty="0" err="1"/>
              <a:t>rilog</a:t>
            </a:r>
            <a:r>
              <a:rPr lang="en-GB" sz="2800" dirty="0"/>
              <a:t> </a:t>
            </a:r>
            <a:r>
              <a:rPr lang="en-GB" sz="2800" dirty="0" err="1"/>
              <a:t>materijala</a:t>
            </a:r>
            <a:r>
              <a:rPr lang="en-GB" sz="2800" dirty="0"/>
              <a:t>: </a:t>
            </a:r>
            <a:r>
              <a:rPr lang="en-GB" sz="2800" dirty="0" err="1"/>
              <a:t>Nacrtanu</a:t>
            </a:r>
            <a:r>
              <a:rPr lang="en-GB" sz="2800" dirty="0"/>
              <a:t> </a:t>
            </a:r>
            <a:r>
              <a:rPr lang="en-GB" sz="2800" dirty="0" err="1"/>
              <a:t>osnovu</a:t>
            </a:r>
            <a:r>
              <a:rPr lang="en-GB" sz="2800" dirty="0"/>
              <a:t> </a:t>
            </a:r>
            <a:r>
              <a:rPr lang="en-GB" sz="2800" dirty="0" err="1"/>
              <a:t>kuće</a:t>
            </a:r>
            <a:r>
              <a:rPr lang="en-GB" sz="2800" dirty="0"/>
              <a:t> </a:t>
            </a:r>
            <a:r>
              <a:rPr lang="en-GB" sz="2800" dirty="0" err="1"/>
              <a:t>iskotirati</a:t>
            </a:r>
            <a:r>
              <a:rPr lang="en-GB" sz="2800" dirty="0"/>
              <a:t>, </a:t>
            </a:r>
            <a:r>
              <a:rPr lang="en-GB" sz="2800" dirty="0" err="1"/>
              <a:t>koristeći</a:t>
            </a:r>
            <a:r>
              <a:rPr lang="en-GB" sz="2800" dirty="0"/>
              <a:t> </a:t>
            </a:r>
            <a:r>
              <a:rPr lang="en-GB" sz="2800" dirty="0" err="1"/>
              <a:t>pribor</a:t>
            </a:r>
            <a:r>
              <a:rPr lang="en-GB" sz="2800" dirty="0"/>
              <a:t> </a:t>
            </a:r>
            <a:r>
              <a:rPr lang="en-GB" sz="2800" dirty="0" err="1"/>
              <a:t>za</a:t>
            </a:r>
            <a:r>
              <a:rPr lang="en-GB" sz="2800" dirty="0"/>
              <a:t> </a:t>
            </a:r>
            <a:r>
              <a:rPr lang="en-GB" sz="2800" dirty="0" err="1"/>
              <a:t>crtanje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pravila</a:t>
            </a:r>
            <a:r>
              <a:rPr lang="en-GB" sz="2800" dirty="0"/>
              <a:t> </a:t>
            </a:r>
            <a:r>
              <a:rPr lang="en-GB" sz="2800" dirty="0" err="1"/>
              <a:t>kotiranja</a:t>
            </a:r>
            <a:r>
              <a:rPr lang="en-GB" sz="2800" dirty="0"/>
              <a:t> u </a:t>
            </a:r>
            <a:r>
              <a:rPr lang="en-GB" sz="2800" dirty="0" err="1"/>
              <a:t>građevinarstvu</a:t>
            </a:r>
            <a:r>
              <a:rPr lang="en-GB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62875" y="-694739"/>
            <a:ext cx="5604802" cy="817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Linkovi za instalacije programa za crtanje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Room aranger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  <a:hlinkClick r:id="rId2"/>
              </a:rPr>
              <a:t>https://www.roomarranger.com/</a:t>
            </a:r>
            <a:endParaRPr lang="sr-Latn-RS" dirty="0">
              <a:solidFill>
                <a:srgbClr val="FF0000"/>
              </a:solidFill>
            </a:endParaRPr>
          </a:p>
          <a:p>
            <a:endParaRPr lang="sr-Latn-RS" dirty="0"/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  <a:hlinkClick r:id="rId3"/>
              </a:rPr>
              <a:t>https://drive.google.com/file/d/1L_La6XSt4SUiIbQRs5qcek-LBn0o1BAd/view</a:t>
            </a:r>
            <a:endParaRPr lang="sr-Latn-RS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Latn-RS" dirty="0"/>
              <a:t>SketchUp 7.1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6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141" y="837636"/>
            <a:ext cx="10309123" cy="781664"/>
          </a:xfrm>
        </p:spPr>
        <p:txBody>
          <a:bodyPr/>
          <a:lstStyle/>
          <a:p>
            <a:r>
              <a:rPr lang="sr-Latn-RS" dirty="0" smtClean="0"/>
              <a:t>Rad po zadatku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330" r="29579"/>
          <a:stretch/>
        </p:blipFill>
        <p:spPr>
          <a:xfrm>
            <a:off x="783732" y="2109018"/>
            <a:ext cx="3724978" cy="4144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710" y="2109018"/>
            <a:ext cx="4249280" cy="4144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340" y="2109017"/>
            <a:ext cx="2932430" cy="414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4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301" y="754354"/>
            <a:ext cx="3718455" cy="45501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Rad u</a:t>
            </a:r>
            <a:r>
              <a:rPr lang="sr-Latn-RS" dirty="0" smtClean="0"/>
              <a:t>č</a:t>
            </a:r>
            <a:r>
              <a:rPr lang="en-GB" dirty="0" err="1" smtClean="0"/>
              <a:t>enika</a:t>
            </a:r>
            <a:r>
              <a:rPr lang="en-GB" dirty="0"/>
              <a:t>:</a:t>
            </a:r>
            <a:r>
              <a:rPr lang="en-GB" dirty="0" smtClean="0"/>
              <a:t> </a:t>
            </a:r>
            <a:r>
              <a:rPr lang="en-GB" dirty="0" err="1" smtClean="0"/>
              <a:t>Pavla</a:t>
            </a:r>
            <a:r>
              <a:rPr lang="en-GB" dirty="0" smtClean="0"/>
              <a:t> </a:t>
            </a:r>
            <a:r>
              <a:rPr lang="en-GB" dirty="0" err="1"/>
              <a:t>J</a:t>
            </a:r>
            <a:r>
              <a:rPr lang="en-GB" dirty="0" err="1" smtClean="0"/>
              <a:t>ordovi</a:t>
            </a:r>
            <a:r>
              <a:rPr lang="sr-Latn-RS" dirty="0" smtClean="0"/>
              <a:t>ć</a:t>
            </a:r>
            <a:r>
              <a:rPr lang="en-GB" dirty="0" smtClean="0"/>
              <a:t>a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846" y="1458670"/>
            <a:ext cx="5470525" cy="4352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" y="1805939"/>
            <a:ext cx="5669280" cy="40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0"/>
            <a:ext cx="11178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le Ugrinov Kuca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451" y="722205"/>
            <a:ext cx="8787449" cy="4577328"/>
          </a:xfrm>
        </p:spPr>
      </p:pic>
    </p:spTree>
    <p:extLst>
      <p:ext uri="{BB962C8B-B14F-4D97-AF65-F5344CB8AC3E}">
        <p14:creationId xmlns:p14="http://schemas.microsoft.com/office/powerpoint/2010/main" val="34861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sz="3200" b="1" dirty="0"/>
              <a:t>Grafičko predstavljanje građevinskog objekta pomoću računara</a:t>
            </a:r>
            <a:endParaRPr lang="en-GB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7130028" cy="1320802"/>
          </a:xfrm>
        </p:spPr>
        <p:txBody>
          <a:bodyPr>
            <a:normAutofit/>
          </a:bodyPr>
          <a:lstStyle/>
          <a:p>
            <a:r>
              <a:rPr lang="sr-Latn-RS" sz="2800" b="1" dirty="0"/>
              <a:t>Interpretacija teksta „Stara porodična kuća</a:t>
            </a:r>
            <a:r>
              <a:rPr lang="en-GB" sz="2800" b="1" dirty="0"/>
              <a:t>”</a:t>
            </a:r>
            <a:r>
              <a:rPr lang="sr-Latn-RS" sz="2800" b="1" dirty="0"/>
              <a:t> Pavla Ugrinova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019" y="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50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ENTERIJER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Rad učenika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Latn-RS" dirty="0" smtClean="0"/>
              <a:t>Rad učenika</a:t>
            </a:r>
            <a:endParaRPr lang="en-GB" dirty="0"/>
          </a:p>
        </p:txBody>
      </p:sp>
      <p:pic>
        <p:nvPicPr>
          <p:cNvPr id="10" name="STARA PORODIČNA KUĆA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0838" y="3243263"/>
            <a:ext cx="3676650" cy="2632075"/>
          </a:xfrm>
        </p:spPr>
      </p:pic>
      <p:pic>
        <p:nvPicPr>
          <p:cNvPr id="6" name="ENTERIJER SPK PAVL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" y="3305175"/>
            <a:ext cx="4718050" cy="2506663"/>
          </a:xfrm>
        </p:spPr>
      </p:pic>
    </p:spTree>
    <p:extLst>
      <p:ext uri="{BB962C8B-B14F-4D97-AF65-F5344CB8AC3E}">
        <p14:creationId xmlns:p14="http://schemas.microsoft.com/office/powerpoint/2010/main" val="64141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ENTERIJER</a:t>
            </a:r>
          </a:p>
        </p:txBody>
      </p:sp>
      <p:pic>
        <p:nvPicPr>
          <p:cNvPr id="4" name="Enterij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3388" y="2557463"/>
            <a:ext cx="6245225" cy="3317875"/>
          </a:xfrm>
        </p:spPr>
      </p:pic>
    </p:spTree>
    <p:extLst>
      <p:ext uri="{BB962C8B-B14F-4D97-AF65-F5344CB8AC3E}">
        <p14:creationId xmlns:p14="http://schemas.microsoft.com/office/powerpoint/2010/main" val="226283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EKSTERIJER</a:t>
            </a:r>
            <a:endParaRPr lang="en-GB" dirty="0"/>
          </a:p>
        </p:txBody>
      </p:sp>
      <p:pic>
        <p:nvPicPr>
          <p:cNvPr id="5" name="Eksterij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9888" y="2557463"/>
            <a:ext cx="6370637" cy="3317875"/>
          </a:xfrm>
        </p:spPr>
      </p:pic>
    </p:spTree>
    <p:extLst>
      <p:ext uri="{BB962C8B-B14F-4D97-AF65-F5344CB8AC3E}">
        <p14:creationId xmlns:p14="http://schemas.microsoft.com/office/powerpoint/2010/main" val="25140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7059" y="5986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-</a:t>
            </a:r>
            <a:r>
              <a:rPr lang="en-GB" dirty="0" err="1"/>
              <a:t>Sklopite</a:t>
            </a:r>
            <a:r>
              <a:rPr lang="en-GB" dirty="0"/>
              <a:t> </a:t>
            </a:r>
            <a:r>
              <a:rPr lang="en-GB" dirty="0" err="1"/>
              <a:t>razvojnu</a:t>
            </a:r>
            <a:r>
              <a:rPr lang="en-GB" dirty="0"/>
              <a:t> </a:t>
            </a:r>
            <a:r>
              <a:rPr lang="en-GB" dirty="0" err="1"/>
              <a:t>mrežu</a:t>
            </a:r>
            <a:r>
              <a:rPr lang="en-GB" dirty="0"/>
              <a:t>,,Stare </a:t>
            </a:r>
            <a:r>
              <a:rPr lang="en-GB" dirty="0" err="1"/>
              <a:t>porodične</a:t>
            </a:r>
            <a:r>
              <a:rPr lang="en-GB" dirty="0"/>
              <a:t> </a:t>
            </a:r>
            <a:r>
              <a:rPr lang="en-GB" dirty="0" err="1"/>
              <a:t>kuće</a:t>
            </a:r>
            <a:r>
              <a:rPr lang="en-GB" dirty="0"/>
              <a:t>“, </a:t>
            </a:r>
            <a:r>
              <a:rPr lang="en-GB" dirty="0" err="1"/>
              <a:t>koristeći</a:t>
            </a:r>
            <a:r>
              <a:rPr lang="en-GB" dirty="0"/>
              <a:t> </a:t>
            </a:r>
            <a:r>
              <a:rPr lang="en-GB" dirty="0" err="1"/>
              <a:t>makaze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lepak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papir</a:t>
            </a:r>
            <a:r>
              <a:rPr lang="en-GB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1244940"/>
            <a:ext cx="10419007" cy="492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7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68" y="1378040"/>
            <a:ext cx="11037194" cy="47255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04698" y="712287"/>
            <a:ext cx="44862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FASADE - ORTOGONALNE PROJEKCIJE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67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4" y="566669"/>
            <a:ext cx="3283838" cy="5666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2" y="566669"/>
            <a:ext cx="3451538" cy="5666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66670"/>
            <a:ext cx="4451797" cy="56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72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7" y="627993"/>
            <a:ext cx="2651234" cy="2651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21" y="627993"/>
            <a:ext cx="2651234" cy="2651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55" y="627993"/>
            <a:ext cx="2588172" cy="2651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027" y="627994"/>
            <a:ext cx="3013841" cy="2651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52" y="3279228"/>
            <a:ext cx="3136023" cy="294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9" y="3279227"/>
            <a:ext cx="3674023" cy="3058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088" y="3279228"/>
            <a:ext cx="4093780" cy="29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3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Nakon završenih istraživačkih zadataka sledi analiza i prikaz rada grupa.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2950635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/>
              <a:t>U prvom delu nastavnik prikuplja kartice sa pitanjima i odgovorima  od svake grupe.</a:t>
            </a:r>
          </a:p>
          <a:p>
            <a:r>
              <a:rPr lang="sr-Latn-RS" dirty="0"/>
              <a:t>-Radi interakcije između grupa nastavnik meša kartice, tako da grupe moraju da sarađuju i da spare karticu pitanja i odgovora.</a:t>
            </a:r>
          </a:p>
          <a:p>
            <a:r>
              <a:rPr lang="sr-Latn-RS" dirty="0"/>
              <a:t>-Nakon odgovorenih pitanja sledi prezentacija radova svake grupe.</a:t>
            </a:r>
          </a:p>
          <a:p>
            <a:r>
              <a:rPr lang="sr-Latn-RS" dirty="0"/>
              <a:t>-Ocenjivanje </a:t>
            </a:r>
            <a:r>
              <a:rPr lang="sr-Latn-RS"/>
              <a:t>radova – grupe </a:t>
            </a:r>
            <a:r>
              <a:rPr lang="sr-Latn-RS" dirty="0"/>
              <a:t>ocenjuju </a:t>
            </a:r>
            <a:r>
              <a:rPr lang="sr-Latn-RS"/>
              <a:t>i nastavnici.</a:t>
            </a:r>
            <a:endParaRPr lang="sr-Latn-RS" dirty="0"/>
          </a:p>
          <a:p>
            <a:r>
              <a:rPr lang="sr-Latn-RS" dirty="0"/>
              <a:t>-Pohvaljuje se i nagrađuje najbolja grupa, kao i rad ostalih grupa.</a:t>
            </a:r>
          </a:p>
          <a:p>
            <a:endParaRPr lang="sr-Latn-RS" dirty="0"/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494854"/>
            <a:ext cx="6136587" cy="4339276"/>
          </a:xfrm>
        </p:spPr>
      </p:pic>
    </p:spTree>
    <p:extLst>
      <p:ext uri="{BB962C8B-B14F-4D97-AF65-F5344CB8AC3E}">
        <p14:creationId xmlns:p14="http://schemas.microsoft.com/office/powerpoint/2010/main" val="27996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sr-Latn-RS" b="1" dirty="0" smtClean="0">
                <a:solidFill>
                  <a:srgbClr val="00B050"/>
                </a:solidFill>
              </a:rPr>
              <a:t>Hvala na pažnji ! 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Latn-RS" sz="2800" b="1" dirty="0" smtClean="0">
                <a:solidFill>
                  <a:srgbClr val="C00000"/>
                </a:solidFill>
              </a:rPr>
              <a:t>Nastavnice</a:t>
            </a:r>
            <a:r>
              <a:rPr lang="en-GB" sz="2800" b="1" dirty="0" smtClean="0">
                <a:solidFill>
                  <a:srgbClr val="C00000"/>
                </a:solidFill>
              </a:rPr>
              <a:t>:</a:t>
            </a:r>
            <a:r>
              <a:rPr lang="sr-Latn-RS" sz="28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GB" sz="2800" b="1" dirty="0" smtClean="0">
                <a:solidFill>
                  <a:srgbClr val="C00000"/>
                </a:solidFill>
              </a:rPr>
              <a:t>Mirjana </a:t>
            </a:r>
            <a:r>
              <a:rPr lang="en-GB" sz="2800" b="1" dirty="0" err="1" smtClean="0">
                <a:solidFill>
                  <a:srgbClr val="C00000"/>
                </a:solidFill>
              </a:rPr>
              <a:t>Vasilijevi</a:t>
            </a:r>
            <a:r>
              <a:rPr lang="sr-Latn-RS" sz="2800" b="1" dirty="0" smtClean="0">
                <a:solidFill>
                  <a:srgbClr val="C00000"/>
                </a:solidFill>
              </a:rPr>
              <a:t>ć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sr-Latn-RS" sz="2800" b="1" dirty="0">
                <a:solidFill>
                  <a:srgbClr val="C00000"/>
                </a:solidFill>
              </a:rPr>
              <a:t>i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smtClean="0">
                <a:solidFill>
                  <a:srgbClr val="C00000"/>
                </a:solidFill>
              </a:rPr>
              <a:t>Mar</a:t>
            </a:r>
            <a:r>
              <a:rPr lang="sr-Latn-RS" sz="2800" b="1" smtClean="0">
                <a:solidFill>
                  <a:srgbClr val="C00000"/>
                </a:solidFill>
              </a:rPr>
              <a:t>i</a:t>
            </a:r>
            <a:r>
              <a:rPr lang="en-GB" sz="2800" b="1" smtClean="0">
                <a:solidFill>
                  <a:srgbClr val="C00000"/>
                </a:solidFill>
              </a:rPr>
              <a:t>na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Petrovi</a:t>
            </a:r>
            <a:r>
              <a:rPr lang="sr-Latn-RS" sz="2800" b="1" dirty="0" smtClean="0">
                <a:solidFill>
                  <a:srgbClr val="C00000"/>
                </a:solidFill>
              </a:rPr>
              <a:t>ć</a:t>
            </a:r>
            <a:endParaRPr lang="en-GB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741" y="2148414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67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solidFill>
                  <a:srgbClr val="C00000"/>
                </a:solidFill>
              </a:rPr>
              <a:t>Cilj časa: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/>
              <a:t>Ravijanje</a:t>
            </a:r>
            <a:r>
              <a:rPr lang="en-GB" dirty="0"/>
              <a:t> </a:t>
            </a:r>
            <a:r>
              <a:rPr lang="en-GB" dirty="0" err="1"/>
              <a:t>sposobnosti</a:t>
            </a:r>
            <a:r>
              <a:rPr lang="en-GB" dirty="0"/>
              <a:t> </a:t>
            </a:r>
            <a:r>
              <a:rPr lang="en-GB" dirty="0" err="1"/>
              <a:t>praktičnog</a:t>
            </a:r>
            <a:r>
              <a:rPr lang="en-GB" dirty="0"/>
              <a:t> </a:t>
            </a:r>
            <a:r>
              <a:rPr lang="en-GB" dirty="0" err="1"/>
              <a:t>stvaranja</a:t>
            </a:r>
            <a:r>
              <a:rPr lang="en-GB" dirty="0"/>
              <a:t>, </a:t>
            </a:r>
            <a:r>
              <a:rPr lang="en-GB" dirty="0" err="1"/>
              <a:t>kreativnosti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originalnosti</a:t>
            </a:r>
            <a:endParaRPr lang="en-GB" dirty="0"/>
          </a:p>
          <a:p>
            <a:r>
              <a:rPr lang="sr-Latn-RS" dirty="0"/>
              <a:t>Učenici će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sposobni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samostalno</a:t>
            </a:r>
            <a:r>
              <a:rPr lang="en-GB" dirty="0"/>
              <a:t> </a:t>
            </a:r>
            <a:r>
              <a:rPr lang="en-GB" dirty="0" err="1"/>
              <a:t>realizovanje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u </a:t>
            </a:r>
            <a:r>
              <a:rPr lang="en-GB" dirty="0" err="1"/>
              <a:t>softveru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crtanje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računaru</a:t>
            </a:r>
            <a:r>
              <a:rPr lang="en-GB" dirty="0"/>
              <a:t> Google </a:t>
            </a:r>
            <a:r>
              <a:rPr lang="en-GB" dirty="0" err="1"/>
              <a:t>SketchUp</a:t>
            </a:r>
            <a:r>
              <a:rPr lang="en-GB" dirty="0"/>
              <a:t> 8.0.</a:t>
            </a:r>
            <a:r>
              <a:rPr lang="sr-Latn-RS" dirty="0"/>
              <a:t>; Room arrangerr</a:t>
            </a:r>
          </a:p>
          <a:p>
            <a:r>
              <a:rPr lang="sr-Latn-RS" dirty="0"/>
              <a:t>Osposobljavanje učenika za razumevanje i samostalno tumačenje književnog dela; usvajanje pojmova enterijer i eksterijer; promena perspektive pripovedača</a:t>
            </a:r>
          </a:p>
          <a:p>
            <a:r>
              <a:rPr lang="sr-Latn-RS" dirty="0"/>
              <a:t>Ukazivanje na značaj porodice i porodične kuće kao simbola doma i pripadnosti; stvaranje čitalačkih navika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997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solidFill>
                  <a:srgbClr val="C00000"/>
                </a:solidFill>
              </a:rPr>
              <a:t>Ishodi: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005781"/>
            <a:ext cx="9972367" cy="4218038"/>
          </a:xfrm>
        </p:spPr>
        <p:txBody>
          <a:bodyPr>
            <a:normAutofit fontScale="92500" lnSpcReduction="20000"/>
          </a:bodyPr>
          <a:lstStyle/>
          <a:p>
            <a:r>
              <a:rPr lang="en-GB" sz="1600" b="1" dirty="0"/>
              <a:t>Na </a:t>
            </a:r>
            <a:r>
              <a:rPr lang="en-GB" sz="1600" b="1" dirty="0" err="1"/>
              <a:t>kraju</a:t>
            </a:r>
            <a:r>
              <a:rPr lang="en-GB" sz="1600" b="1" dirty="0"/>
              <a:t> </a:t>
            </a:r>
            <a:r>
              <a:rPr lang="en-GB" sz="1600" b="1" dirty="0" err="1"/>
              <a:t>časa</a:t>
            </a:r>
            <a:r>
              <a:rPr lang="en-GB" sz="1600" b="1" dirty="0"/>
              <a:t> </a:t>
            </a:r>
            <a:r>
              <a:rPr lang="en-GB" sz="1600" b="1" dirty="0" err="1"/>
              <a:t>učenik</a:t>
            </a:r>
            <a:r>
              <a:rPr lang="en-GB" sz="1600" b="1" dirty="0"/>
              <a:t> </a:t>
            </a:r>
            <a:r>
              <a:rPr lang="en-GB" sz="1600" b="1" dirty="0" err="1"/>
              <a:t>će</a:t>
            </a:r>
            <a:r>
              <a:rPr lang="en-GB" sz="1600" b="1" dirty="0"/>
              <a:t> </a:t>
            </a:r>
            <a:r>
              <a:rPr lang="en-GB" sz="1600" b="1" dirty="0" err="1"/>
              <a:t>biti</a:t>
            </a:r>
            <a:r>
              <a:rPr lang="en-GB" sz="1600" b="1" dirty="0"/>
              <a:t> u </a:t>
            </a:r>
            <a:r>
              <a:rPr lang="en-GB" sz="1600" b="1" dirty="0" err="1"/>
              <a:t>stanju</a:t>
            </a:r>
            <a:r>
              <a:rPr lang="en-GB" sz="1600" b="1" dirty="0"/>
              <a:t> da:</a:t>
            </a:r>
          </a:p>
          <a:p>
            <a:r>
              <a:rPr lang="en-GB" sz="1800" dirty="0" err="1"/>
              <a:t>odabira</a:t>
            </a:r>
            <a:r>
              <a:rPr lang="en-GB" sz="1800" dirty="0"/>
              <a:t> </a:t>
            </a:r>
            <a:r>
              <a:rPr lang="en-GB" sz="1800" dirty="0" err="1"/>
              <a:t>materijale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alate</a:t>
            </a:r>
            <a:r>
              <a:rPr lang="en-GB" sz="1800" dirty="0"/>
              <a:t> </a:t>
            </a:r>
            <a:r>
              <a:rPr lang="en-GB" sz="1800" dirty="0" err="1"/>
              <a:t>za</a:t>
            </a:r>
            <a:r>
              <a:rPr lang="en-GB" sz="1800" dirty="0"/>
              <a:t> </a:t>
            </a:r>
            <a:r>
              <a:rPr lang="en-GB" sz="1800" dirty="0" err="1"/>
              <a:t>izradu</a:t>
            </a:r>
            <a:r>
              <a:rPr lang="en-GB" sz="1800" dirty="0"/>
              <a:t> </a:t>
            </a:r>
            <a:r>
              <a:rPr lang="en-GB" sz="1800" dirty="0" err="1"/>
              <a:t>predmeta</a:t>
            </a:r>
            <a:r>
              <a:rPr lang="en-GB" sz="1800" dirty="0"/>
              <a:t>/</a:t>
            </a:r>
            <a:r>
              <a:rPr lang="en-GB" sz="1800" dirty="0" err="1"/>
              <a:t>modela</a:t>
            </a:r>
            <a:r>
              <a:rPr lang="en-GB" sz="1800" dirty="0"/>
              <a:t>;</a:t>
            </a:r>
            <a:r>
              <a:rPr lang="sr-Latn-RS" sz="1800" dirty="0"/>
              <a:t> </a:t>
            </a:r>
            <a:r>
              <a:rPr lang="en-GB" sz="1800" dirty="0" err="1"/>
              <a:t>meri</a:t>
            </a:r>
            <a:r>
              <a:rPr lang="en-GB" sz="1800" dirty="0"/>
              <a:t>, </a:t>
            </a:r>
            <a:r>
              <a:rPr lang="en-GB" sz="1800" dirty="0" err="1"/>
              <a:t>obeležava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ocrtava</a:t>
            </a:r>
            <a:r>
              <a:rPr lang="en-GB" sz="1800" dirty="0"/>
              <a:t> </a:t>
            </a:r>
            <a:r>
              <a:rPr lang="en-GB" sz="1800" dirty="0" err="1"/>
              <a:t>predmet</a:t>
            </a:r>
            <a:r>
              <a:rPr lang="en-GB" sz="1800" dirty="0"/>
              <a:t>/model;</a:t>
            </a:r>
          </a:p>
          <a:p>
            <a:r>
              <a:rPr lang="en-GB" sz="1800" dirty="0" err="1"/>
              <a:t>izrađuje</a:t>
            </a:r>
            <a:r>
              <a:rPr lang="en-GB" sz="1800" dirty="0"/>
              <a:t> </a:t>
            </a:r>
            <a:r>
              <a:rPr lang="en-GB" sz="1800" dirty="0" err="1"/>
              <a:t>jednostavan</a:t>
            </a:r>
            <a:r>
              <a:rPr lang="en-GB" sz="1800" dirty="0"/>
              <a:t> 3D model </a:t>
            </a:r>
            <a:r>
              <a:rPr lang="en-GB" sz="1800" dirty="0" err="1"/>
              <a:t>koristeći</a:t>
            </a:r>
            <a:r>
              <a:rPr lang="en-GB" sz="1800" dirty="0"/>
              <a:t> Google </a:t>
            </a:r>
            <a:r>
              <a:rPr lang="en-GB" sz="1800" dirty="0" err="1"/>
              <a:t>SketchUp</a:t>
            </a:r>
            <a:r>
              <a:rPr lang="en-GB" sz="1800" dirty="0"/>
              <a:t>;</a:t>
            </a:r>
          </a:p>
          <a:p>
            <a:r>
              <a:rPr lang="en-GB" sz="1800" dirty="0" err="1"/>
              <a:t>samostalno</a:t>
            </a:r>
            <a:r>
              <a:rPr lang="en-GB" sz="1800" dirty="0"/>
              <a:t> </a:t>
            </a:r>
            <a:r>
              <a:rPr lang="en-GB" sz="1800" dirty="0" err="1"/>
              <a:t>predstavlja</a:t>
            </a:r>
            <a:r>
              <a:rPr lang="en-GB" sz="1800" dirty="0"/>
              <a:t> </a:t>
            </a:r>
            <a:r>
              <a:rPr lang="en-GB" sz="1800" dirty="0" err="1"/>
              <a:t>projektnu</a:t>
            </a:r>
            <a:r>
              <a:rPr lang="en-GB" sz="1800" dirty="0"/>
              <a:t> </a:t>
            </a:r>
            <a:r>
              <a:rPr lang="en-GB" sz="1800" dirty="0" err="1"/>
              <a:t>ideju</a:t>
            </a:r>
            <a:r>
              <a:rPr lang="en-GB" sz="1800" dirty="0"/>
              <a:t>, </a:t>
            </a:r>
            <a:r>
              <a:rPr lang="en-GB" sz="1800" dirty="0" err="1"/>
              <a:t>postupak</a:t>
            </a:r>
            <a:r>
              <a:rPr lang="en-GB" sz="1800" dirty="0"/>
              <a:t> </a:t>
            </a:r>
            <a:r>
              <a:rPr lang="en-GB" sz="1800" dirty="0" err="1"/>
              <a:t>izrade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rešenje</a:t>
            </a:r>
            <a:r>
              <a:rPr lang="en-GB" sz="1800" dirty="0"/>
              <a:t>/</a:t>
            </a:r>
            <a:r>
              <a:rPr lang="en-GB" sz="1800" dirty="0" err="1"/>
              <a:t>proizvod</a:t>
            </a:r>
            <a:r>
              <a:rPr lang="en-GB" sz="1800" dirty="0"/>
              <a:t>;</a:t>
            </a:r>
          </a:p>
          <a:p>
            <a:r>
              <a:rPr lang="en-GB" sz="1800" dirty="0" err="1"/>
              <a:t>pokazuje</a:t>
            </a:r>
            <a:r>
              <a:rPr lang="en-GB" sz="1800" dirty="0"/>
              <a:t> </a:t>
            </a:r>
            <a:r>
              <a:rPr lang="en-GB" sz="1800" dirty="0" err="1"/>
              <a:t>inicijativu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jasnu</a:t>
            </a:r>
            <a:r>
              <a:rPr lang="en-GB" sz="1800" dirty="0"/>
              <a:t> </a:t>
            </a:r>
            <a:r>
              <a:rPr lang="en-GB" sz="1800" dirty="0" err="1"/>
              <a:t>orijentaciju</a:t>
            </a:r>
            <a:r>
              <a:rPr lang="en-GB" sz="1800" dirty="0"/>
              <a:t> </a:t>
            </a:r>
            <a:r>
              <a:rPr lang="en-GB" sz="1800" dirty="0" err="1"/>
              <a:t>ka</a:t>
            </a:r>
            <a:r>
              <a:rPr lang="en-GB" sz="1800" dirty="0"/>
              <a:t> </a:t>
            </a:r>
            <a:r>
              <a:rPr lang="en-GB" sz="1800" dirty="0" err="1"/>
              <a:t>ostvarivanju</a:t>
            </a:r>
            <a:r>
              <a:rPr lang="en-GB" sz="1800" dirty="0"/>
              <a:t> </a:t>
            </a:r>
            <a:r>
              <a:rPr lang="en-GB" sz="1800" dirty="0" err="1"/>
              <a:t>ciljeva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postizanju</a:t>
            </a:r>
            <a:r>
              <a:rPr lang="en-GB" sz="1800" dirty="0"/>
              <a:t> </a:t>
            </a:r>
            <a:r>
              <a:rPr lang="en-GB" sz="1800" dirty="0" err="1"/>
              <a:t>uspeha</a:t>
            </a:r>
            <a:r>
              <a:rPr lang="en-GB" sz="1800" dirty="0"/>
              <a:t>;</a:t>
            </a:r>
          </a:p>
          <a:p>
            <a:r>
              <a:rPr lang="en-GB" sz="1800" dirty="0" err="1"/>
              <a:t>pruži</a:t>
            </a:r>
            <a:r>
              <a:rPr lang="en-GB" sz="1800" dirty="0"/>
              <a:t> </a:t>
            </a:r>
            <a:r>
              <a:rPr lang="en-GB" sz="1800" dirty="0" err="1"/>
              <a:t>pomoć</a:t>
            </a:r>
            <a:r>
              <a:rPr lang="en-GB" sz="1800" dirty="0"/>
              <a:t> u </a:t>
            </a:r>
            <a:r>
              <a:rPr lang="en-GB" sz="1800" dirty="0" err="1"/>
              <a:t>radu</a:t>
            </a:r>
            <a:r>
              <a:rPr lang="en-GB" sz="1800" dirty="0"/>
              <a:t> </a:t>
            </a:r>
            <a:r>
              <a:rPr lang="en-GB" sz="1800" dirty="0" err="1"/>
              <a:t>drugim</a:t>
            </a:r>
            <a:r>
              <a:rPr lang="en-GB" sz="1800" dirty="0"/>
              <a:t> </a:t>
            </a:r>
            <a:r>
              <a:rPr lang="en-GB" sz="1800" dirty="0" err="1"/>
              <a:t>učenicima</a:t>
            </a:r>
            <a:r>
              <a:rPr lang="en-GB" sz="1800" dirty="0"/>
              <a:t>;</a:t>
            </a:r>
          </a:p>
          <a:p>
            <a:r>
              <a:rPr lang="en-GB" sz="1800" dirty="0" err="1"/>
              <a:t>procenjuje</a:t>
            </a:r>
            <a:r>
              <a:rPr lang="en-GB" sz="1800" dirty="0"/>
              <a:t> </a:t>
            </a:r>
            <a:r>
              <a:rPr lang="en-GB" sz="1800" dirty="0" err="1"/>
              <a:t>ostvaren</a:t>
            </a:r>
            <a:r>
              <a:rPr lang="en-GB" sz="1800" dirty="0"/>
              <a:t> </a:t>
            </a:r>
            <a:r>
              <a:rPr lang="en-GB" sz="1800" dirty="0" err="1"/>
              <a:t>rezultat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razvija</a:t>
            </a:r>
            <a:r>
              <a:rPr lang="en-GB" sz="1800" dirty="0"/>
              <a:t> </a:t>
            </a:r>
            <a:r>
              <a:rPr lang="en-GB" sz="1800" dirty="0" err="1"/>
              <a:t>predlog</a:t>
            </a:r>
            <a:r>
              <a:rPr lang="en-GB" sz="1800" dirty="0"/>
              <a:t> </a:t>
            </a:r>
            <a:r>
              <a:rPr lang="en-GB" sz="1800" dirty="0" err="1"/>
              <a:t>unapređenja</a:t>
            </a:r>
            <a:r>
              <a:rPr lang="sr-Latn-RS" sz="1800" dirty="0"/>
              <a:t>;</a:t>
            </a:r>
          </a:p>
          <a:p>
            <a:r>
              <a:rPr lang="en-GB" sz="1800" dirty="0" err="1"/>
              <a:t>primeni</a:t>
            </a:r>
            <a:r>
              <a:rPr lang="en-GB" sz="1800" dirty="0"/>
              <a:t> </a:t>
            </a:r>
            <a:r>
              <a:rPr lang="en-GB" sz="1800" dirty="0" err="1"/>
              <a:t>stečena</a:t>
            </a:r>
            <a:r>
              <a:rPr lang="en-GB" sz="1800" dirty="0"/>
              <a:t> </a:t>
            </a:r>
            <a:r>
              <a:rPr lang="en-GB" sz="1800" dirty="0" err="1"/>
              <a:t>znanja</a:t>
            </a:r>
            <a:r>
              <a:rPr lang="en-GB" sz="1800" dirty="0"/>
              <a:t> u </a:t>
            </a:r>
            <a:r>
              <a:rPr lang="en-GB" sz="1800" dirty="0" err="1"/>
              <a:t>daljem</a:t>
            </a:r>
            <a:r>
              <a:rPr lang="en-GB" sz="1800" dirty="0"/>
              <a:t> </a:t>
            </a:r>
            <a:r>
              <a:rPr lang="en-GB" sz="1800" dirty="0" err="1"/>
              <a:t>radu</a:t>
            </a:r>
            <a:r>
              <a:rPr lang="en-GB" sz="1800" dirty="0"/>
              <a:t>; </a:t>
            </a:r>
            <a:endParaRPr lang="sr-Cyrl-RS" sz="1800" dirty="0"/>
          </a:p>
          <a:p>
            <a:r>
              <a:rPr lang="sr-Latn-RS" sz="1800" dirty="0"/>
              <a:t>analizira strukturu književnoumetničkog dela sa svim njenim elementima (tematika, motivi, oblici kazivanja...); služi se argumentima iz teksta;</a:t>
            </a:r>
          </a:p>
          <a:p>
            <a:r>
              <a:rPr lang="en-GB" sz="1800" dirty="0" err="1"/>
              <a:t>razvije</a:t>
            </a:r>
            <a:r>
              <a:rPr lang="en-GB" sz="1800" dirty="0"/>
              <a:t> </a:t>
            </a:r>
            <a:r>
              <a:rPr lang="en-GB" sz="1800" dirty="0" err="1"/>
              <a:t>istraživački</a:t>
            </a:r>
            <a:r>
              <a:rPr lang="en-GB" sz="1800" dirty="0"/>
              <a:t> duh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sposobnost</a:t>
            </a:r>
            <a:r>
              <a:rPr lang="en-GB" sz="1800" dirty="0"/>
              <a:t> za </a:t>
            </a:r>
            <a:r>
              <a:rPr lang="en-GB" sz="1800" dirty="0" err="1"/>
              <a:t>kritički</a:t>
            </a:r>
            <a:r>
              <a:rPr lang="en-GB" sz="1800" dirty="0"/>
              <a:t> </a:t>
            </a:r>
            <a:r>
              <a:rPr lang="en-GB" sz="1800" dirty="0" err="1"/>
              <a:t>pristup</a:t>
            </a:r>
            <a:r>
              <a:rPr lang="en-GB" sz="1800" dirty="0"/>
              <a:t> </a:t>
            </a:r>
            <a:r>
              <a:rPr lang="en-GB" sz="1800" dirty="0" err="1"/>
              <a:t>književnom</a:t>
            </a:r>
            <a:r>
              <a:rPr lang="en-GB" sz="1800" dirty="0"/>
              <a:t> </a:t>
            </a:r>
            <a:r>
              <a:rPr lang="en-GB" sz="1800" dirty="0" err="1"/>
              <a:t>delu</a:t>
            </a:r>
            <a:r>
              <a:rPr lang="en-GB" sz="1800" dirty="0"/>
              <a:t>; </a:t>
            </a:r>
            <a:r>
              <a:rPr lang="sr-Latn-RS" sz="1800" dirty="0"/>
              <a:t>vrednuje istaknute ideje koje tekst nudi;</a:t>
            </a:r>
          </a:p>
          <a:p>
            <a:r>
              <a:rPr lang="en-GB" sz="1800" dirty="0" err="1"/>
              <a:t>bude</a:t>
            </a:r>
            <a:r>
              <a:rPr lang="en-GB" sz="1800" dirty="0"/>
              <a:t> </a:t>
            </a:r>
            <a:r>
              <a:rPr lang="en-GB" sz="1800" dirty="0" err="1"/>
              <a:t>osposobl</a:t>
            </a:r>
            <a:r>
              <a:rPr lang="sr-Latn-RS" sz="1800" dirty="0"/>
              <a:t>j</a:t>
            </a:r>
            <a:r>
              <a:rPr lang="en-GB" sz="1800" dirty="0" err="1"/>
              <a:t>en</a:t>
            </a:r>
            <a:r>
              <a:rPr lang="en-GB" sz="1800" dirty="0"/>
              <a:t> </a:t>
            </a:r>
            <a:r>
              <a:rPr lang="en-GB" sz="1800" dirty="0" err="1"/>
              <a:t>za</a:t>
            </a:r>
            <a:r>
              <a:rPr lang="en-GB" sz="1800" dirty="0"/>
              <a:t> </a:t>
            </a:r>
            <a:r>
              <a:rPr lang="en-GB" sz="1800" dirty="0" err="1"/>
              <a:t>samostalan</a:t>
            </a:r>
            <a:r>
              <a:rPr lang="sr-Latn-RS" sz="1800" dirty="0"/>
              <a:t> i </a:t>
            </a:r>
            <a:r>
              <a:rPr lang="en-GB" sz="1800" dirty="0" err="1"/>
              <a:t>timski</a:t>
            </a:r>
            <a:r>
              <a:rPr lang="en-GB" sz="1800" dirty="0"/>
              <a:t> rad u </a:t>
            </a:r>
            <a:r>
              <a:rPr lang="en-GB" sz="1800" dirty="0" err="1"/>
              <a:t>kreativnom</a:t>
            </a:r>
            <a:r>
              <a:rPr lang="en-GB" sz="1800" dirty="0"/>
              <a:t> </a:t>
            </a:r>
            <a:r>
              <a:rPr lang="en-GB" sz="1800" dirty="0" err="1"/>
              <a:t>radnom</a:t>
            </a:r>
            <a:r>
              <a:rPr lang="en-GB" sz="1800" dirty="0"/>
              <a:t> </a:t>
            </a:r>
            <a:r>
              <a:rPr lang="en-GB" sz="1800" dirty="0" err="1"/>
              <a:t>okruženju</a:t>
            </a:r>
            <a:r>
              <a:rPr lang="en-GB" sz="1800" dirty="0"/>
              <a:t>.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42626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>
                <a:solidFill>
                  <a:srgbClr val="C00000"/>
                </a:solidFill>
              </a:rPr>
              <a:t>Nastavne metode, nastavna sredstva, oblici rada: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800" b="1" dirty="0">
                <a:solidFill>
                  <a:srgbClr val="C00000"/>
                </a:solidFill>
              </a:rPr>
              <a:t>Metode:</a:t>
            </a:r>
            <a:r>
              <a:rPr lang="sr-Latn-RS" sz="2800" dirty="0"/>
              <a:t> dijaloška, monološka, tekstovna, demonstrativna</a:t>
            </a:r>
          </a:p>
          <a:p>
            <a:r>
              <a:rPr lang="sr-Latn-RS" sz="2800" b="1" dirty="0">
                <a:solidFill>
                  <a:srgbClr val="C00000"/>
                </a:solidFill>
              </a:rPr>
              <a:t>Sredstva: </a:t>
            </a:r>
            <a:r>
              <a:rPr lang="sr-Latn-RS" sz="2800" dirty="0"/>
              <a:t>k</a:t>
            </a:r>
            <a:r>
              <a:rPr lang="en-GB" sz="2800" dirty="0" err="1"/>
              <a:t>abinet</a:t>
            </a:r>
            <a:r>
              <a:rPr lang="en-GB" sz="2800" dirty="0"/>
              <a:t> </a:t>
            </a:r>
            <a:r>
              <a:rPr lang="en-GB" sz="2800" dirty="0" err="1"/>
              <a:t>za</a:t>
            </a:r>
            <a:r>
              <a:rPr lang="en-GB" sz="2800" dirty="0"/>
              <a:t> </a:t>
            </a:r>
            <a:r>
              <a:rPr lang="en-GB" sz="2800" dirty="0" err="1"/>
              <a:t>informatiku</a:t>
            </a:r>
            <a:r>
              <a:rPr lang="en-GB" sz="2800" dirty="0"/>
              <a:t>/</a:t>
            </a:r>
            <a:r>
              <a:rPr lang="en-GB" sz="2800" dirty="0" err="1"/>
              <a:t>tehniku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tehnologiju</a:t>
            </a:r>
            <a:r>
              <a:rPr lang="en-GB" sz="2800" dirty="0"/>
              <a:t>, </a:t>
            </a:r>
            <a:r>
              <a:rPr lang="en-GB" sz="2800" dirty="0" err="1"/>
              <a:t>obrazovni</a:t>
            </a:r>
            <a:r>
              <a:rPr lang="en-GB" sz="2800" dirty="0"/>
              <a:t> </a:t>
            </a:r>
            <a:r>
              <a:rPr lang="en-GB" sz="2800" dirty="0" err="1"/>
              <a:t>računarski</a:t>
            </a:r>
            <a:r>
              <a:rPr lang="en-GB" sz="2800" dirty="0"/>
              <a:t> </a:t>
            </a:r>
            <a:r>
              <a:rPr lang="en-GB" sz="2800" dirty="0" err="1"/>
              <a:t>softver</a:t>
            </a:r>
            <a:r>
              <a:rPr lang="en-GB" sz="2800" dirty="0"/>
              <a:t>, </a:t>
            </a:r>
            <a:r>
              <a:rPr lang="en-GB" sz="2800" dirty="0" err="1"/>
              <a:t>udžbenik</a:t>
            </a:r>
            <a:r>
              <a:rPr lang="en-GB" sz="2800" dirty="0"/>
              <a:t>, </a:t>
            </a:r>
            <a:r>
              <a:rPr lang="en-GB" sz="2800" dirty="0" err="1"/>
              <a:t>multimedijalni</a:t>
            </a:r>
            <a:r>
              <a:rPr lang="en-GB" sz="2800" dirty="0"/>
              <a:t> PDF</a:t>
            </a:r>
            <a:r>
              <a:rPr lang="sr-Latn-RS" sz="2800" dirty="0"/>
              <a:t>, pribor za sklapanje papirne makete, književni tekst</a:t>
            </a:r>
          </a:p>
          <a:p>
            <a:r>
              <a:rPr lang="sr-Latn-RS" sz="2800" b="1" dirty="0">
                <a:solidFill>
                  <a:srgbClr val="C00000"/>
                </a:solidFill>
              </a:rPr>
              <a:t>Oblici rada: </a:t>
            </a:r>
            <a:r>
              <a:rPr lang="sr-Latn-RS" sz="2800" dirty="0"/>
              <a:t>frontalni, individualni, grupni (timski)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36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solidFill>
                  <a:srgbClr val="C00000"/>
                </a:solidFill>
              </a:rPr>
              <a:t>Korelcija: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589869"/>
          </a:xfrm>
        </p:spPr>
        <p:txBody>
          <a:bodyPr/>
          <a:lstStyle/>
          <a:p>
            <a:r>
              <a:rPr lang="sr-Latn-RS" dirty="0"/>
              <a:t>Tehnika i tehnologija i maternji jezik (srpski) i književnost</a:t>
            </a:r>
          </a:p>
          <a:p>
            <a:r>
              <a:rPr lang="sr-Latn-RS" dirty="0"/>
              <a:t>Likovna kultura, informatika, biologija, matematika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42" y="3937819"/>
            <a:ext cx="3451123" cy="220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solidFill>
                  <a:srgbClr val="C00000"/>
                </a:solidFill>
              </a:rPr>
              <a:t>Uvodni deo časa: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666447"/>
          </a:xfrm>
        </p:spPr>
        <p:txBody>
          <a:bodyPr>
            <a:normAutofit fontScale="62500" lnSpcReduction="20000"/>
          </a:bodyPr>
          <a:lstStyle/>
          <a:p>
            <a:r>
              <a:rPr lang="sr-Latn-RS" dirty="0" err="1"/>
              <a:t>P</a:t>
            </a:r>
            <a:r>
              <a:rPr lang="en-GB" dirty="0" err="1"/>
              <a:t>onoviti</a:t>
            </a:r>
            <a:r>
              <a:rPr lang="en-GB" dirty="0"/>
              <a:t> </a:t>
            </a:r>
            <a:r>
              <a:rPr lang="en-GB" dirty="0" err="1"/>
              <a:t>gradivo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prethodn</a:t>
            </a:r>
            <a:r>
              <a:rPr lang="sr-Latn-RS" dirty="0"/>
              <a:t>ih</a:t>
            </a:r>
            <a:r>
              <a:rPr lang="en-GB" dirty="0"/>
              <a:t> </a:t>
            </a:r>
            <a:r>
              <a:rPr lang="en-GB" dirty="0" err="1"/>
              <a:t>čas</a:t>
            </a:r>
            <a:r>
              <a:rPr lang="sr-Latn-RS" dirty="0"/>
              <a:t>ova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podse</a:t>
            </a:r>
            <a:r>
              <a:rPr lang="sr-Latn-RS" dirty="0"/>
              <a:t>ćanje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osnovne</a:t>
            </a:r>
            <a:r>
              <a:rPr lang="en-GB" dirty="0"/>
              <a:t> </a:t>
            </a:r>
            <a:r>
              <a:rPr lang="en-GB" dirty="0" err="1"/>
              <a:t>elemente</a:t>
            </a:r>
            <a:r>
              <a:rPr lang="en-GB" dirty="0"/>
              <a:t>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crtanje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računaru</a:t>
            </a:r>
            <a:r>
              <a:rPr lang="sr-Latn-RS" dirty="0"/>
              <a:t> </a:t>
            </a:r>
          </a:p>
          <a:p>
            <a:r>
              <a:rPr lang="sr-Latn-RS" dirty="0"/>
              <a:t>Pojmovi enterijer i eksterijer (pitanja za učenike: Šta je enterijer? Šta je eksterijer? Kako izgleda vaša porodična kuća? Gde u njoj najviše volite da provodite vreme? Opišite ukratko tu prostoriju. Kako izgleda porodična kuća vašeg dede? Opišite je ukratko? Kakva je njena unutrašnjost? Kako izgleda dvorište? Da li se u njemu nalazi nešto upečatljivo (stari bunar, staro stablo nekog drveta...)?</a:t>
            </a:r>
          </a:p>
          <a:p>
            <a:r>
              <a:rPr lang="sr-Latn-RS" b="1" dirty="0">
                <a:solidFill>
                  <a:srgbClr val="C00000"/>
                </a:solidFill>
              </a:rPr>
              <a:t>Najava nove nastavne </a:t>
            </a:r>
            <a:r>
              <a:rPr lang="sr-Latn-RS" b="1" dirty="0" smtClean="0">
                <a:solidFill>
                  <a:srgbClr val="C00000"/>
                </a:solidFill>
              </a:rPr>
              <a:t>jedinice</a:t>
            </a:r>
          </a:p>
          <a:p>
            <a:r>
              <a:rPr lang="sr-Latn-RS" b="1" dirty="0">
                <a:solidFill>
                  <a:srgbClr val="C00000"/>
                </a:solidFill>
              </a:rPr>
              <a:t>Slušanje priče </a:t>
            </a:r>
            <a:r>
              <a:rPr lang="sr-Latn-RS" b="1" dirty="0">
                <a:solidFill>
                  <a:srgbClr val="C00000"/>
                </a:solidFill>
                <a:hlinkClick r:id="rId2"/>
              </a:rPr>
              <a:t>https://</a:t>
            </a:r>
            <a:r>
              <a:rPr lang="sr-Latn-RS" b="1" dirty="0" smtClean="0">
                <a:solidFill>
                  <a:srgbClr val="C00000"/>
                </a:solidFill>
                <a:hlinkClick r:id="rId2"/>
              </a:rPr>
              <a:t>www.youtube.com/watch?v=u9A3iSKKEjE&amp;pp=ygUkc3RhcmEgcG9yb2RpxI1uYSBrdcSHYSBwYXZsZSB1Z3Jpbm92</a:t>
            </a:r>
            <a:endParaRPr lang="sr-Latn-RS" b="1" dirty="0" smtClean="0">
              <a:solidFill>
                <a:srgbClr val="C00000"/>
              </a:solidFill>
            </a:endParaRPr>
          </a:p>
          <a:p>
            <a:r>
              <a:rPr lang="sr-Latn-RS" b="1" dirty="0">
                <a:solidFill>
                  <a:srgbClr val="C00000"/>
                </a:solidFill>
                <a:hlinkClick r:id="rId3"/>
              </a:rPr>
              <a:t>https://</a:t>
            </a:r>
            <a:r>
              <a:rPr lang="sr-Latn-RS" b="1" dirty="0" smtClean="0">
                <a:solidFill>
                  <a:srgbClr val="C00000"/>
                </a:solidFill>
                <a:hlinkClick r:id="rId3"/>
              </a:rPr>
              <a:t>youtu.be/n2lpiCQwiSg</a:t>
            </a:r>
            <a:endParaRPr lang="sr-Latn-RS" b="1" dirty="0" smtClean="0">
              <a:solidFill>
                <a:srgbClr val="C00000"/>
              </a:solidFill>
            </a:endParaRPr>
          </a:p>
          <a:p>
            <a:endParaRPr lang="sr-Latn-RS" b="1" dirty="0">
              <a:solidFill>
                <a:srgbClr val="C00000"/>
              </a:solidFill>
            </a:endParaRPr>
          </a:p>
          <a:p>
            <a:r>
              <a:rPr lang="sr-Latn-RS" dirty="0"/>
              <a:t>Grupe učenika, prema svojim sposobnostima i uz pomoć nastavnika, treba da kreiraju novu kuću po uzoru na književni tekst Stara porodična kuća Pavla Ugrinova, u programu </a:t>
            </a:r>
            <a:r>
              <a:rPr lang="en-GB" dirty="0"/>
              <a:t>Google </a:t>
            </a:r>
            <a:r>
              <a:rPr lang="en-GB" dirty="0" err="1"/>
              <a:t>SketchUp</a:t>
            </a:r>
            <a:r>
              <a:rPr lang="en-GB" dirty="0"/>
              <a:t> 8.0.</a:t>
            </a:r>
            <a:r>
              <a:rPr lang="sr-Latn-RS" dirty="0"/>
              <a:t> ili Room arrangerr, da sklope papirni model i odgovore na istraživačke zadatke, koji su ima podeljeni na prethodnim časovima, u vezi sa književnim tekstom koji će na početku rada odslušati.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6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10078327" cy="1029547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rgbClr val="C00000"/>
                </a:solidFill>
              </a:rPr>
              <a:t>Podela učenika u grupe i zadaci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215" y="1856934"/>
            <a:ext cx="10010332" cy="450869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r-Latn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Zadaci:</a:t>
            </a:r>
          </a:p>
          <a:p>
            <a:pPr marL="0" indent="0">
              <a:buNone/>
            </a:pPr>
            <a:r>
              <a:rPr lang="sr-Latn-RS" b="1" dirty="0">
                <a:solidFill>
                  <a:srgbClr val="C00000"/>
                </a:solidFill>
                <a:cs typeface="Times New Roman" panose="02020603050405020304" pitchFamily="18" charset="0"/>
              </a:rPr>
              <a:t>1. grupa </a:t>
            </a:r>
          </a:p>
          <a:p>
            <a:pPr marL="0" indent="0">
              <a:buNone/>
            </a:pPr>
            <a:r>
              <a:rPr lang="sr-Latn-RS" dirty="0">
                <a:cs typeface="Times New Roman" panose="02020603050405020304" pitchFamily="18" charset="0"/>
              </a:rPr>
              <a:t>– Nacrtaj plan ,,Stare porodične kuće“, koristeći jedan od programa za crtanje na računaru, (Google SketchUp 8.0.; Room arangerr </a:t>
            </a:r>
            <a:r>
              <a:rPr lang="en-GB" dirty="0">
                <a:cs typeface="Times New Roman" panose="02020603050405020304" pitchFamily="18" charset="0"/>
              </a:rPr>
              <a:t>;</a:t>
            </a:r>
            <a:r>
              <a:rPr lang="sr-Latn-RS" dirty="0">
                <a:cs typeface="Times New Roman" panose="02020603050405020304" pitchFamily="18" charset="0"/>
              </a:rPr>
              <a:t>Envisione</a:t>
            </a:r>
            <a:r>
              <a:rPr lang="en-GB" dirty="0">
                <a:cs typeface="Times New Roman" panose="02020603050405020304" pitchFamily="18" charset="0"/>
              </a:rPr>
              <a:t>e</a:t>
            </a:r>
            <a:r>
              <a:rPr lang="sr-Latn-RS" dirty="0">
                <a:cs typeface="Times New Roman" panose="02020603050405020304" pitchFamily="18" charset="0"/>
              </a:rPr>
              <a:t>r Express...</a:t>
            </a:r>
            <a:r>
              <a:rPr lang="en-GB" dirty="0">
                <a:cs typeface="Times New Roman" panose="02020603050405020304" pitchFamily="18" charset="0"/>
              </a:rPr>
              <a:t>)</a:t>
            </a:r>
            <a:r>
              <a:rPr lang="sr-Latn-RS" dirty="0"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sr-Latn-RS" dirty="0">
                <a:cs typeface="Times New Roman" panose="02020603050405020304" pitchFamily="18" charset="0"/>
              </a:rPr>
              <a:t>Uredi</a:t>
            </a:r>
            <a:r>
              <a:rPr lang="en-GB" dirty="0" err="1">
                <a:cs typeface="Times New Roman" panose="02020603050405020304" pitchFamily="18" charset="0"/>
              </a:rPr>
              <a:t>te</a:t>
            </a:r>
            <a:r>
              <a:rPr lang="sr-Latn-RS" dirty="0">
                <a:cs typeface="Times New Roman" panose="02020603050405020304" pitchFamily="18" charset="0"/>
              </a:rPr>
              <a:t> </a:t>
            </a:r>
            <a:r>
              <a:rPr lang="en-GB" dirty="0" err="1">
                <a:cs typeface="Times New Roman" panose="02020603050405020304" pitchFamily="18" charset="0"/>
              </a:rPr>
              <a:t>unutra</a:t>
            </a:r>
            <a:r>
              <a:rPr lang="sr-Latn-RS" dirty="0">
                <a:cs typeface="Times New Roman" panose="02020603050405020304" pitchFamily="18" charset="0"/>
              </a:rPr>
              <a:t>š</a:t>
            </a:r>
            <a:r>
              <a:rPr lang="en-GB" dirty="0" err="1">
                <a:cs typeface="Times New Roman" panose="02020603050405020304" pitchFamily="18" charset="0"/>
              </a:rPr>
              <a:t>nji</a:t>
            </a:r>
            <a:r>
              <a:rPr lang="en-GB" dirty="0">
                <a:cs typeface="Times New Roman" panose="02020603050405020304" pitchFamily="18" charset="0"/>
              </a:rPr>
              <a:t> pro</a:t>
            </a:r>
            <a:r>
              <a:rPr lang="sr-Latn-RS" dirty="0">
                <a:cs typeface="Times New Roman" panose="02020603050405020304" pitchFamily="18" charset="0"/>
              </a:rPr>
              <a:t>s</a:t>
            </a:r>
            <a:r>
              <a:rPr lang="en-GB" dirty="0">
                <a:cs typeface="Times New Roman" panose="02020603050405020304" pitchFamily="18" charset="0"/>
              </a:rPr>
              <a:t>tor </a:t>
            </a:r>
            <a:r>
              <a:rPr lang="sr-Latn-RS" dirty="0">
                <a:cs typeface="Times New Roman" panose="02020603050405020304" pitchFamily="18" charset="0"/>
              </a:rPr>
              <a:t>i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en-GB" dirty="0" err="1">
                <a:cs typeface="Times New Roman" panose="02020603050405020304" pitchFamily="18" charset="0"/>
              </a:rPr>
              <a:t>uklopite</a:t>
            </a:r>
            <a:r>
              <a:rPr lang="en-GB" dirty="0">
                <a:cs typeface="Times New Roman" panose="02020603050405020304" pitchFamily="18" charset="0"/>
              </a:rPr>
              <a:t> name</a:t>
            </a:r>
            <a:r>
              <a:rPr lang="sr-Latn-RS" dirty="0">
                <a:cs typeface="Times New Roman" panose="02020603050405020304" pitchFamily="18" charset="0"/>
              </a:rPr>
              <a:t>štaj prema pročitanom tekstu</a:t>
            </a:r>
            <a:r>
              <a:rPr lang="en-GB" dirty="0">
                <a:cs typeface="Times New Roman" panose="02020603050405020304" pitchFamily="18" charset="0"/>
              </a:rPr>
              <a:t>. </a:t>
            </a:r>
            <a:endParaRPr lang="sr-Latn-R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Latn-RS" dirty="0">
                <a:cs typeface="Times New Roman" panose="02020603050405020304" pitchFamily="18" charset="0"/>
              </a:rPr>
              <a:t>Uredite spoljašnji prostor i prikažite projekat u 3D. </a:t>
            </a:r>
          </a:p>
          <a:p>
            <a:pPr marL="0" indent="0">
              <a:buNone/>
            </a:pPr>
            <a:r>
              <a:rPr lang="sr-Latn-RS" dirty="0">
                <a:cs typeface="Times New Roman" panose="02020603050405020304" pitchFamily="18" charset="0"/>
              </a:rPr>
              <a:t>Pratite upustva i kada ste zadovoljni svojom crtežom, snimite projekat klikom na File – Save as, pod imenom - Stara porodična kuća.</a:t>
            </a:r>
          </a:p>
          <a:p>
            <a:pPr marL="0" indent="0">
              <a:buNone/>
            </a:pPr>
            <a:r>
              <a:rPr lang="sr-Latn-RS" dirty="0">
                <a:cs typeface="Times New Roman" panose="02020603050405020304" pitchFamily="18" charset="0"/>
              </a:rPr>
              <a:t>-U prilogu materijala imate nacrtanu osnovu kuće, koristeći pribor za crtanje i pravila kotiranja u građevinarstvu iskotirajte osnovu kuće.</a:t>
            </a:r>
          </a:p>
          <a:p>
            <a:pPr marL="0" indent="0">
              <a:buNone/>
            </a:pPr>
            <a:r>
              <a:rPr lang="sr-Latn-RS" dirty="0">
                <a:cs typeface="Times New Roman" panose="02020603050405020304" pitchFamily="18" charset="0"/>
              </a:rPr>
              <a:t>-Sklopite razvojnu mrežu ,,Stare porodične kuće“, koristeći makaze i lepak za papir. </a:t>
            </a:r>
          </a:p>
          <a:p>
            <a:pPr marL="0" indent="0">
              <a:buNone/>
            </a:pPr>
            <a:r>
              <a:rPr lang="sr-Latn-RS" b="1" dirty="0">
                <a:cs typeface="Times New Roman" panose="02020603050405020304" pitchFamily="18" charset="0"/>
              </a:rPr>
              <a:t>Odgovorite na sledeća pitanja</a:t>
            </a:r>
            <a:r>
              <a:rPr lang="en-GB" b="1" dirty="0">
                <a:cs typeface="Times New Roman" panose="02020603050405020304" pitchFamily="18" charset="0"/>
              </a:rPr>
              <a:t> </a:t>
            </a:r>
            <a:r>
              <a:rPr lang="sr-Latn-RS" b="1" dirty="0">
                <a:cs typeface="Times New Roman" panose="02020603050405020304" pitchFamily="18" charset="0"/>
              </a:rPr>
              <a:t>(učenicima se dele kartice sa odštampanim pitanjima)</a:t>
            </a:r>
            <a:r>
              <a:rPr lang="en-GB" b="1" dirty="0"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sr-Latn-RS" dirty="0">
                <a:cs typeface="Times New Roman" panose="02020603050405020304" pitchFamily="18" charset="0"/>
              </a:rPr>
              <a:t>-Navedi crteže za prikazivawe unutrašnjosti prostora?  (horizontalni i vertikalni presek)</a:t>
            </a:r>
          </a:p>
          <a:p>
            <a:pPr marL="0" indent="0">
              <a:buNone/>
            </a:pPr>
            <a:r>
              <a:rPr lang="sr-Latn-RS" dirty="0">
                <a:cs typeface="Times New Roman" panose="02020603050405020304" pitchFamily="18" charset="0"/>
              </a:rPr>
              <a:t>-Šta čini građevinsku tehniku? (arhitektura i graževinarstvo).</a:t>
            </a:r>
          </a:p>
          <a:p>
            <a:pPr marL="0" indent="0">
              <a:buNone/>
            </a:pPr>
            <a:r>
              <a:rPr lang="sr-Latn-RS" dirty="0">
                <a:cs typeface="Times New Roman" panose="02020603050405020304" pitchFamily="18" charset="0"/>
              </a:rPr>
              <a:t>- Za prikaz nameštaja i opreme u ojektu  koriste se posebne oznake koje se nazivaju _____________________.(simboli).</a:t>
            </a:r>
          </a:p>
        </p:txBody>
      </p:sp>
    </p:spTree>
    <p:extLst>
      <p:ext uri="{BB962C8B-B14F-4D97-AF65-F5344CB8AC3E}">
        <p14:creationId xmlns:p14="http://schemas.microsoft.com/office/powerpoint/2010/main" val="37774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3ACF-24B5-447A-8823-3E5A8485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95423"/>
            <a:ext cx="9601196" cy="386709"/>
          </a:xfrm>
        </p:spPr>
        <p:txBody>
          <a:bodyPr>
            <a:normAutofit fontScale="90000"/>
          </a:bodyPr>
          <a:lstStyle/>
          <a:p>
            <a:r>
              <a:rPr lang="sr-Latn-RS" sz="3600" b="1" i="1" dirty="0">
                <a:solidFill>
                  <a:srgbClr val="C00000"/>
                </a:solidFill>
              </a:rPr>
              <a:t>Stara porodična kuća </a:t>
            </a:r>
            <a:r>
              <a:rPr lang="en-US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—</a:t>
            </a:r>
            <a:r>
              <a:rPr lang="sr-Latn-RS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RS" sz="3600" b="1" dirty="0">
                <a:solidFill>
                  <a:srgbClr val="C00000"/>
                </a:solidFill>
              </a:rPr>
              <a:t>istraživački zadaci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76DC7-7791-6304-79FF-8D731F63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382233"/>
            <a:ext cx="9601196" cy="4493635"/>
          </a:xfrm>
        </p:spPr>
        <p:txBody>
          <a:bodyPr>
            <a:normAutofit fontScale="85000" lnSpcReduction="10000"/>
          </a:bodyPr>
          <a:lstStyle/>
          <a:p>
            <a:r>
              <a:rPr lang="sr-Latn-RS" b="1" dirty="0">
                <a:solidFill>
                  <a:srgbClr val="C00000"/>
                </a:solidFill>
              </a:rPr>
              <a:t>1. grupa</a:t>
            </a:r>
          </a:p>
          <a:p>
            <a:r>
              <a:rPr lang="sr-Latn-RS" dirty="0">
                <a:solidFill>
                  <a:schemeClr val="tx1"/>
                </a:solidFill>
              </a:rPr>
              <a:t>Podaci o životu i radu autora Pavla Ugrinova.</a:t>
            </a:r>
          </a:p>
          <a:p>
            <a:r>
              <a:rPr lang="sr-Latn-RS" dirty="0">
                <a:solidFill>
                  <a:schemeClr val="tx1"/>
                </a:solidFill>
              </a:rPr>
              <a:t>Na koja razmišljanja vas je naveo opis porodične kuće? </a:t>
            </a:r>
            <a:r>
              <a:rPr lang="sr-Latn-RS" sz="2400" dirty="0"/>
              <a:t>Kako možemo podeliti opise u tekstu (obrati pažnju na podnaslove u tekstu)? </a:t>
            </a:r>
            <a:r>
              <a:rPr lang="sr-Latn-RS" dirty="0">
                <a:solidFill>
                  <a:schemeClr val="tx1"/>
                </a:solidFill>
              </a:rPr>
              <a:t>Zašto je pisac počeo opis od prozora stare kuće? Kako </a:t>
            </a:r>
            <a:r>
              <a:rPr lang="sr-Latn-RS" b="1" dirty="0">
                <a:solidFill>
                  <a:schemeClr val="tx1"/>
                </a:solidFill>
              </a:rPr>
              <a:t>prozori </a:t>
            </a:r>
            <a:r>
              <a:rPr lang="sr-Latn-RS" dirty="0">
                <a:solidFill>
                  <a:schemeClr val="tx1"/>
                </a:solidFill>
              </a:rPr>
              <a:t>izgledaju, tj. kako su opisani (izdvoj pojedinosti)? Zašto su mu prozori posebno važni? Kakav se život nekada vodio? </a:t>
            </a:r>
          </a:p>
          <a:p>
            <a:r>
              <a:rPr lang="en-US" dirty="0" err="1">
                <a:solidFill>
                  <a:schemeClr val="tx1"/>
                </a:solidFill>
              </a:rPr>
              <a:t>Pripovedač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ušao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kuću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posmatra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njenu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unutrašnjost</a:t>
            </a:r>
            <a:r>
              <a:rPr lang="sr-Latn-R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b="1" dirty="0" err="1">
                <a:solidFill>
                  <a:schemeClr val="tx1"/>
                </a:solidFill>
              </a:rPr>
              <a:t>enterijer</a:t>
            </a:r>
            <a:r>
              <a:rPr lang="en-US" dirty="0">
                <a:solidFill>
                  <a:schemeClr val="tx1"/>
                </a:solidFill>
              </a:rPr>
              <a:t>). </a:t>
            </a:r>
            <a:r>
              <a:rPr lang="en-US" dirty="0" err="1">
                <a:solidFill>
                  <a:schemeClr val="tx1"/>
                </a:solidFill>
              </a:rPr>
              <a:t>Zapazite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šta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privlači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pažnju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pripovedača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Kojom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slikom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počinje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enterijera</a:t>
            </a:r>
            <a:r>
              <a:rPr lang="en-US" dirty="0">
                <a:solidFill>
                  <a:schemeClr val="tx1"/>
                </a:solidFill>
              </a:rPr>
              <a:t>? Sa </a:t>
            </a:r>
            <a:r>
              <a:rPr lang="en-US" dirty="0" err="1">
                <a:solidFill>
                  <a:schemeClr val="tx1"/>
                </a:solidFill>
              </a:rPr>
              <a:t>opisa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vrata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pažnja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premešta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trpezariju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sr-Latn-RS" dirty="0">
                <a:solidFill>
                  <a:schemeClr val="tx1"/>
                </a:solidFill>
              </a:rPr>
              <a:t>Zašto je bila polumračna? </a:t>
            </a:r>
            <a:r>
              <a:rPr lang="en-US" dirty="0" err="1">
                <a:solidFill>
                  <a:schemeClr val="tx1"/>
                </a:solidFill>
              </a:rPr>
              <a:t>Kako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opisan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zemljani</a:t>
            </a:r>
            <a:r>
              <a:rPr lang="en-US" dirty="0">
                <a:solidFill>
                  <a:schemeClr val="tx1"/>
                </a:solidFill>
              </a:rPr>
              <a:t> pod? </a:t>
            </a:r>
            <a:r>
              <a:rPr lang="en-US" dirty="0" err="1">
                <a:solidFill>
                  <a:schemeClr val="tx1"/>
                </a:solidFill>
              </a:rPr>
              <a:t>Kako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prikazan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nameštaj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Zašto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najviše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pažnje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posvećeno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opisu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ognjišta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Kako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izgleda</a:t>
            </a:r>
            <a:r>
              <a:rPr lang="sr-Latn-RS" dirty="0">
                <a:solidFill>
                  <a:schemeClr val="tx1"/>
                </a:solidFill>
              </a:rPr>
              <a:t>ju štednjaci,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šporet</a:t>
            </a:r>
            <a:r>
              <a:rPr lang="sr-Latn-RS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? Za </a:t>
            </a:r>
            <a:r>
              <a:rPr lang="en-US" dirty="0" err="1">
                <a:solidFill>
                  <a:schemeClr val="tx1"/>
                </a:solidFill>
              </a:rPr>
              <a:t>šta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r-Latn-RS" dirty="0">
                <a:solidFill>
                  <a:schemeClr val="tx1"/>
                </a:solidFill>
              </a:rPr>
              <a:t>su </a:t>
            </a:r>
            <a:r>
              <a:rPr lang="en-US" dirty="0">
                <a:solidFill>
                  <a:schemeClr val="tx1"/>
                </a:solidFill>
              </a:rPr>
              <a:t>se </a:t>
            </a:r>
            <a:r>
              <a:rPr lang="en-US" dirty="0" err="1">
                <a:solidFill>
                  <a:schemeClr val="tx1"/>
                </a:solidFill>
              </a:rPr>
              <a:t>sve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koristi</a:t>
            </a:r>
            <a:r>
              <a:rPr lang="sr-Latn-RS" dirty="0">
                <a:solidFill>
                  <a:schemeClr val="tx1"/>
                </a:solidFill>
              </a:rPr>
              <a:t>li</a:t>
            </a:r>
            <a:r>
              <a:rPr lang="en-US" dirty="0">
                <a:solidFill>
                  <a:schemeClr val="tx1"/>
                </a:solidFill>
              </a:rPr>
              <a:t>?</a:t>
            </a:r>
            <a:r>
              <a:rPr lang="sr-Latn-RS" dirty="0">
                <a:solidFill>
                  <a:schemeClr val="tx1"/>
                </a:solidFill>
              </a:rPr>
              <a:t> Gde se nalazilo ložište? Za šta je služilo?</a:t>
            </a:r>
          </a:p>
          <a:p>
            <a:r>
              <a:rPr lang="en-US" dirty="0" err="1">
                <a:solidFill>
                  <a:schemeClr val="tx1"/>
                </a:solidFill>
              </a:rPr>
              <a:t>Izdvojte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bitne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pojedinosti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opisu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stare </a:t>
            </a:r>
            <a:r>
              <a:rPr lang="en-US" b="1" dirty="0" err="1">
                <a:solidFill>
                  <a:schemeClr val="tx1"/>
                </a:solidFill>
              </a:rPr>
              <a:t>kruške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Zašto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baš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pripovedač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opisao</a:t>
            </a:r>
            <a:r>
              <a:rPr lang="en-US" dirty="0">
                <a:solidFill>
                  <a:schemeClr val="tx1"/>
                </a:solidFill>
              </a:rPr>
              <a:t>?</a:t>
            </a:r>
            <a:r>
              <a:rPr lang="sr-Latn-RS" dirty="0">
                <a:solidFill>
                  <a:schemeClr val="tx1"/>
                </a:solidFill>
              </a:rPr>
              <a:t> Kojim epitetima je dočarana stara kruška? Koji oblik izražavanja dominira u pripoveci? Šta misliš u kom kraju zemlje je bila kuća? O kom vremenu svedoči? Kome je pripadala? Dokaži tvrdnje.</a:t>
            </a:r>
          </a:p>
        </p:txBody>
      </p:sp>
    </p:spTree>
    <p:extLst>
      <p:ext uri="{BB962C8B-B14F-4D97-AF65-F5344CB8AC3E}">
        <p14:creationId xmlns:p14="http://schemas.microsoft.com/office/powerpoint/2010/main" val="907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598</TotalTime>
  <Words>1809</Words>
  <Application>Microsoft Office PowerPoint</Application>
  <PresentationFormat>Widescreen</PresentationFormat>
  <Paragraphs>121</Paragraphs>
  <Slides>28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</vt:lpstr>
      <vt:lpstr>Garamond</vt:lpstr>
      <vt:lpstr>Times New Roman</vt:lpstr>
      <vt:lpstr>Organic</vt:lpstr>
      <vt:lpstr>  STRUČNI SKUP DPTK ZAGREBA   PRIMERI DOBRE PRAKSE </vt:lpstr>
      <vt:lpstr>Grafičko predstavljanje građevinskog objekta pomoću računara</vt:lpstr>
      <vt:lpstr>Cilj časa:</vt:lpstr>
      <vt:lpstr>Ishodi:</vt:lpstr>
      <vt:lpstr>Nastavne metode, nastavna sredstva, oblici rada:</vt:lpstr>
      <vt:lpstr>Korelcija:</vt:lpstr>
      <vt:lpstr>Uvodni deo časa:</vt:lpstr>
      <vt:lpstr>Podela učenika u grupe i zadaci</vt:lpstr>
      <vt:lpstr>Stara porodična kuća — istraživački zadaci</vt:lpstr>
      <vt:lpstr>Podela učenika u grupe i zadaci</vt:lpstr>
      <vt:lpstr>Stara porodična kuća — istraživački zadaci</vt:lpstr>
      <vt:lpstr>Podela učenika u grupe i zadaci</vt:lpstr>
      <vt:lpstr>Stara porodična kuća — istraživački zadaci</vt:lpstr>
      <vt:lpstr>PowerPoint Presentation</vt:lpstr>
      <vt:lpstr>Linkovi za instalacije programa za crtanje</vt:lpstr>
      <vt:lpstr>Rad po zadatku</vt:lpstr>
      <vt:lpstr>Rad učenika: Pavla Jordovića</vt:lpstr>
      <vt:lpstr>PowerPoint Presentation</vt:lpstr>
      <vt:lpstr>PowerPoint Presentation</vt:lpstr>
      <vt:lpstr>ENTERIJER</vt:lpstr>
      <vt:lpstr>ENTERIJER</vt:lpstr>
      <vt:lpstr>EKSTERIJER</vt:lpstr>
      <vt:lpstr>PowerPoint Presentation</vt:lpstr>
      <vt:lpstr>PowerPoint Presentation</vt:lpstr>
      <vt:lpstr>PowerPoint Presentation</vt:lpstr>
      <vt:lpstr>PowerPoint Presentation</vt:lpstr>
      <vt:lpstr>Nakon završenih istraživačkih zadataka sledi analiza i prikaz rada grupa.</vt:lpstr>
      <vt:lpstr>Hvala na pažnji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STRUČNI SKUP DPTK ZAGREBA   PRIMERI DOBRE PRAKSE</dc:title>
  <dc:creator>eo lap 45</dc:creator>
  <cp:lastModifiedBy>eo lap 45</cp:lastModifiedBy>
  <cp:revision>51</cp:revision>
  <dcterms:created xsi:type="dcterms:W3CDTF">2023-10-26T21:46:53Z</dcterms:created>
  <dcterms:modified xsi:type="dcterms:W3CDTF">2023-11-04T08:28:56Z</dcterms:modified>
</cp:coreProperties>
</file>