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4" r:id="rId4"/>
  </p:sldMasterIdLst>
  <p:notesMasterIdLst>
    <p:notesMasterId r:id="rId26"/>
  </p:notesMasterIdLst>
  <p:handoutMasterIdLst>
    <p:handoutMasterId r:id="rId27"/>
  </p:handoutMasterIdLst>
  <p:sldIdLst>
    <p:sldId id="410" r:id="rId5"/>
    <p:sldId id="493" r:id="rId6"/>
    <p:sldId id="495" r:id="rId7"/>
    <p:sldId id="497" r:id="rId8"/>
    <p:sldId id="496" r:id="rId9"/>
    <p:sldId id="498" r:id="rId10"/>
    <p:sldId id="512" r:id="rId11"/>
    <p:sldId id="499" r:id="rId12"/>
    <p:sldId id="500" r:id="rId13"/>
    <p:sldId id="501" r:id="rId14"/>
    <p:sldId id="502" r:id="rId15"/>
    <p:sldId id="503" r:id="rId16"/>
    <p:sldId id="504" r:id="rId17"/>
    <p:sldId id="505" r:id="rId18"/>
    <p:sldId id="507" r:id="rId19"/>
    <p:sldId id="506" r:id="rId20"/>
    <p:sldId id="508" r:id="rId21"/>
    <p:sldId id="509" r:id="rId22"/>
    <p:sldId id="511" r:id="rId23"/>
    <p:sldId id="415" r:id="rId24"/>
    <p:sldId id="402" r:id="rId25"/>
  </p:sldIdLst>
  <p:sldSz cx="12192000" cy="6858000"/>
  <p:notesSz cx="6858000" cy="9144000"/>
  <p:defaultTextStyle>
    <a:defPPr>
      <a:defRPr lang="hr-HR"/>
    </a:defPPr>
    <a:lvl1pPr marL="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hr-HR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E82AF"/>
    <a:srgbClr val="FF00FF"/>
    <a:srgbClr val="9900FF"/>
    <a:srgbClr val="FFBDFF"/>
    <a:srgbClr val="009ED6"/>
    <a:srgbClr val="FFCCFF"/>
    <a:srgbClr val="3991C7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ila, bez rešetk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il teme 1 - Isticanj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4346" autoAdjust="0"/>
  </p:normalViewPr>
  <p:slideViewPr>
    <p:cSldViewPr>
      <p:cViewPr varScale="1">
        <p:scale>
          <a:sx n="64" d="100"/>
          <a:sy n="64" d="100"/>
        </p:scale>
        <p:origin x="1426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14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r-HR" sz="1200"/>
            </a:lvl1pPr>
          </a:lstStyle>
          <a:p>
            <a:endParaRPr lang="hr-HR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r-HR" sz="1200"/>
            </a:lvl1pPr>
          </a:lstStyle>
          <a:p>
            <a:fld id="{D83FDC75-7F73-4A4A-A77C-09AADF00E0EA}" type="datetimeFigureOut">
              <a:rPr lang="hr-HR" smtClean="0"/>
              <a:pPr/>
              <a:t>5.7.2020.</a:t>
            </a:fld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r-HR" sz="1200"/>
            </a:lvl1pPr>
          </a:lstStyle>
          <a:p>
            <a:endParaRPr lang="hr-H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r-HR" sz="1200"/>
            </a:lvl1pPr>
          </a:lstStyle>
          <a:p>
            <a:fld id="{459226BF-1F13-42D3-80DC-373E7ADD1EBC}" type="slidenum">
              <a:rPr lang="hr-HR" smtClean="0"/>
              <a:pPr/>
              <a:t>‹#›</a:t>
            </a:fld>
            <a:endParaRPr lang="hr-H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hr-HR"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hr-HR" sz="1200"/>
            </a:lvl1pPr>
          </a:lstStyle>
          <a:p>
            <a:fld id="{48AEF76B-3757-4A0B-AF93-28494465C1DD}" type="datetimeFigureOut">
              <a:pPr/>
              <a:t>5.7.2020.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hr-HR"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hr-HR" sz="1200"/>
            </a:lvl1pPr>
          </a:lstStyle>
          <a:p>
            <a:fld id="{75693FD4-8F83-4EF7-AC3F-0DC0388986B0}" type="slidenum"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hr-HR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Obavezni prvi slajd, stoji otvoren prije početka prezentacije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Na njemu ništa ne mijenjate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29337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Rubriku koristi učitelj pri vrednovanju naučenog, a učenici su s sastavnicama bili upoznati u postupku dogovaranja kriterija vrednovanja.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4840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68469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Obavezan predzadnji slajd, na njemu ništa ne mijenjate!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4077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Obavezni zadnji</a:t>
            </a:r>
            <a:r>
              <a:rPr lang="hr-HR" baseline="0" dirty="0"/>
              <a:t> </a:t>
            </a:r>
            <a:r>
              <a:rPr lang="hr-HR" dirty="0"/>
              <a:t>slajd, stoji otvoren na</a:t>
            </a:r>
            <a:r>
              <a:rPr lang="hr-HR" baseline="0" dirty="0"/>
              <a:t> kraju prezentacije, za vrijeme pitanja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Na njemu ništa ne mijenjate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8981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Naslovni slajd – promijenite</a:t>
            </a:r>
            <a:r>
              <a:rPr lang="hr-HR" baseline="0" dirty="0"/>
              <a:t> naslov i ostalo. Ne smijete dodavati grafike ili  tekstualne okvire!</a:t>
            </a: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453247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Na primjeru vježbe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 dat ćemo prijedloge vrednovanja na daljinu i objasniti </a:t>
            </a:r>
            <a:r>
              <a:rPr lang="hr-HR" dirty="0"/>
              <a:t>zašto baš taj zadatak i što smo htjeli provjeriti njime.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66770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Na primjeru vježbe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 dat ćemo prijedloge vrednovanja na daljinu i objasniti </a:t>
            </a:r>
            <a:r>
              <a:rPr lang="hr-HR" dirty="0"/>
              <a:t>zašto baš taj zadatak i što smo htjeli provjeriti njime.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8800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Motori s unutarnjim izgaranje su energetski strojevi. 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105390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Rad motora s unutarnji izgaranjem u video lekciji.</a:t>
            </a:r>
          </a:p>
          <a:p>
            <a:r>
              <a:rPr lang="hr-HR" dirty="0"/>
              <a:t>Prikazati model cilindra motora s klipom u video lekciji i potreban pribor, alat i materijal.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40663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Popis potrebnog pribora, alata i materijala.</a:t>
            </a:r>
          </a:p>
          <a:p>
            <a:r>
              <a:rPr lang="hr-HR" dirty="0"/>
              <a:t>Tehnička dokumentacija.</a:t>
            </a:r>
          </a:p>
          <a:p>
            <a:r>
              <a:rPr lang="hr-HR" dirty="0"/>
              <a:t>Primjeri vrednovanja za učenje.</a:t>
            </a:r>
          </a:p>
          <a:p>
            <a:r>
              <a:rPr lang="hr-HR" dirty="0"/>
              <a:t>Primjeri vrednovanja kao učenje.  </a:t>
            </a:r>
          </a:p>
          <a:p>
            <a:r>
              <a:rPr lang="hr-HR" dirty="0"/>
              <a:t>Primjer vrednovanja naučenog.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03480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Alat je besplatan i jednostavan za upotrebu.</a:t>
            </a:r>
          </a:p>
          <a:p>
            <a:r>
              <a:rPr lang="hr-HR" dirty="0"/>
              <a:t>Učitelj direktno ima uvid u rad učenika.</a:t>
            </a:r>
          </a:p>
          <a:p>
            <a:r>
              <a:rPr lang="hr-HR" dirty="0"/>
              <a:t>Učitelj jednostavno izrađuje ili kopira na svoj račun te može lako prilagoditi potrebama svojih učenika.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70053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Na svaku poziciju napisati svoje ime, prezime i razred te onda fotografirati uz trokut/ravnalo. U virtualnoj učionici ili na mail učitelja poslati fotografije svoje praktične vježbe.  Učitelj vrednuje praktičnu vježbu kroz rubriku i učeniku šalje povratnu informaciju s ostvarenim bodovima i ocjenom.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693FD4-8F83-4EF7-AC3F-0DC0388986B0}" type="slidenum">
              <a:rPr lang="hr-HR" smtClean="0"/>
              <a:pPr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10961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178" y="-30152"/>
            <a:ext cx="12193057" cy="32555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44569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270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34869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0878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36652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7" name="Slika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04478"/>
            <a:ext cx="12193057" cy="325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50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179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E82A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6663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939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288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lagođeni izgl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Uredite stil naslova matrice</a:t>
            </a:r>
          </a:p>
        </p:txBody>
      </p:sp>
    </p:spTree>
    <p:extLst>
      <p:ext uri="{BB962C8B-B14F-4D97-AF65-F5344CB8AC3E}">
        <p14:creationId xmlns:p14="http://schemas.microsoft.com/office/powerpoint/2010/main" val="701250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99409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-37197"/>
            <a:ext cx="12193057" cy="144997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7718" y="52890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718" y="2042282"/>
            <a:ext cx="10541193" cy="3872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388619" y="6046308"/>
            <a:ext cx="211143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050" dirty="0"/>
              <a:t>Projekt </a:t>
            </a:r>
            <a:r>
              <a:rPr lang="hr-HR" sz="1050" i="1" dirty="0"/>
              <a:t>Podrška provedbi</a:t>
            </a:r>
          </a:p>
          <a:p>
            <a:pPr algn="ctr"/>
            <a:r>
              <a:rPr lang="hr-HR" sz="1050" i="1" dirty="0"/>
              <a:t> Cjelovite kurikularne</a:t>
            </a:r>
            <a:br>
              <a:rPr lang="hr-HR" sz="1050" i="1" dirty="0"/>
            </a:br>
            <a:r>
              <a:rPr lang="hr-HR" sz="1050" i="1" dirty="0"/>
              <a:t> reforme (CKR)</a:t>
            </a:r>
            <a:endParaRPr lang="hr-HR" sz="1050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3269474" y="5914662"/>
            <a:ext cx="1994805" cy="720000"/>
          </a:xfrm>
          <a:prstGeom prst="rect">
            <a:avLst/>
          </a:prstGeom>
        </p:spPr>
      </p:pic>
      <p:pic>
        <p:nvPicPr>
          <p:cNvPr id="4" name="Slika 3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74" y="5974848"/>
            <a:ext cx="1483460" cy="720000"/>
          </a:xfrm>
          <a:prstGeom prst="rect">
            <a:avLst/>
          </a:prstGeom>
        </p:spPr>
      </p:pic>
      <p:pic>
        <p:nvPicPr>
          <p:cNvPr id="12" name="Picture 6" descr="lenta prava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4392" y="5959560"/>
            <a:ext cx="2212941" cy="72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65056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7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2E82AF"/>
          </a:solidFill>
          <a:latin typeface="Segoe UI Semilight" panose="020B0402040204020203" pitchFamily="34" charset="0"/>
          <a:ea typeface="+mj-ea"/>
          <a:cs typeface="Segoe UI Semilight" panose="020B04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82AF"/>
        </a:buClr>
        <a:buFont typeface="Wingdings" panose="05000000000000000000" pitchFamily="2" charset="2"/>
        <a:buChar char="§"/>
        <a:defRPr sz="3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82AF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Segoe UI Semilight" panose="020B0402040204020203" pitchFamily="34" charset="0"/>
          <a:ea typeface="+mn-ea"/>
          <a:cs typeface="Segoe UI Semilight" panose="020B04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bit.ly/2Xx3u2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uciteljihr-my.sharepoint.com/:o:/g/personal/edukacije_ucitelji_hr/ErVgr1Su66lKmOZx9y9cqXoB4BVOuBlY_3IotXBJbxWYsg?e=34Npxe" TargetMode="External"/><Relationship Id="rId2" Type="http://schemas.openxmlformats.org/officeDocument/2006/relationships/hyperlink" Target="https://loomen.carnet.hr/course/view.php?id=1055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BWJPmAO1Ufo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0sDy6jsNio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WJPmAO1Ufo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9" cy="2495227"/>
          </a:xfrm>
          <a:prstGeom prst="rect">
            <a:avLst/>
          </a:prstGeom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-2" y="4866468"/>
            <a:ext cx="12191999" cy="1991116"/>
          </a:xfrm>
          <a:prstGeom prst="rect">
            <a:avLst/>
          </a:prstGeom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266" y="1715328"/>
            <a:ext cx="10058400" cy="358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312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55A5A74-114A-4AAB-A9F8-F44DC0842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dirty="0"/>
              <a:t>Kako s učenicima raspraviti o kriterijima vrednovanja?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69152AE-A65C-4989-80AC-46735E0FD1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Učenici su dobili u učionici ili online okruženju virtualne učionice poveznicu na mapu s listama procjene za vrednovanje za/kao učenje i rubrikom za vrednovanje naučenog.</a:t>
            </a:r>
          </a:p>
          <a:p>
            <a:r>
              <a:rPr lang="hr-HR" dirty="0"/>
              <a:t>U učionici ili online okruženju virtualne učionice učenici dobivaju dodatne upute kako će unositi komentare. Učenici unose svoje komentare u dokument. Nakon pregleda komentara učitelj radi nove liste procjene i rubriku.</a:t>
            </a:r>
          </a:p>
        </p:txBody>
      </p:sp>
    </p:spTree>
    <p:extLst>
      <p:ext uri="{BB962C8B-B14F-4D97-AF65-F5344CB8AC3E}">
        <p14:creationId xmlns:p14="http://schemas.microsoft.com/office/powerpoint/2010/main" val="432311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2450D2-DD0D-4D73-AF94-1ADCC6813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1400" y="260648"/>
            <a:ext cx="10515600" cy="1325563"/>
          </a:xfrm>
        </p:spPr>
        <p:txBody>
          <a:bodyPr/>
          <a:lstStyle/>
          <a:p>
            <a:r>
              <a:rPr lang="hr-HR" dirty="0"/>
              <a:t>Lista procjene 1 – vrednovanje za učenje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B3F473F-6F2D-4BBA-A567-0FCD1C911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5807" y="1700808"/>
            <a:ext cx="10541193" cy="3872380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Pripremljen je u alatu Microsoft </a:t>
            </a:r>
            <a:r>
              <a:rPr lang="hr-HR" dirty="0" err="1"/>
              <a:t>Forms</a:t>
            </a:r>
            <a:r>
              <a:rPr lang="hr-HR" dirty="0"/>
              <a:t>. Učenik u učionici ili online okruženju virtualne učionice dobiva od učitelja poveznicu na Listu procjene .</a:t>
            </a:r>
          </a:p>
          <a:p>
            <a:r>
              <a:rPr lang="hr-HR" dirty="0"/>
              <a:t>Učitelj dobiva povratnu informaciju o uspješnosti učenika te prilagođava svoje poučavanje tako što u dodatnim uputama podsjeća na upotrebu pribora za tehničko crtanje ili zaštite na radu ovisno što je dobio u odgovorima učenika.</a:t>
            </a:r>
          </a:p>
          <a:p>
            <a:r>
              <a:rPr lang="hr-HR" dirty="0"/>
              <a:t>Učenik dobiva povratnu informaciju kroz pripremljeno izvješće učitelja o radu svih učenika u razredu i promišlja u kojim dijelovima treba poboljšati svoje učenje.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97001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F3F3366-6832-4F15-894D-CC7ECC33C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Lista procjene 1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F01000D-C98E-47DB-AD9D-6EF74BE9E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2144" y="1630249"/>
            <a:ext cx="4421663" cy="3782717"/>
          </a:xfrm>
        </p:spPr>
        <p:txBody>
          <a:bodyPr/>
          <a:lstStyle/>
          <a:p>
            <a:r>
              <a:rPr lang="hr-HR" u="sng" dirty="0">
                <a:hlinkClick r:id="rId2"/>
              </a:rPr>
              <a:t>https://bit.ly/2Xx3u2A</a:t>
            </a:r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pic>
        <p:nvPicPr>
          <p:cNvPr id="4" name="Slika 3" descr="C:\Users\User\Downloads\Skala procjene - Izrada modela cilindra motora s klipom  (1).png">
            <a:extLst>
              <a:ext uri="{FF2B5EF4-FFF2-40B4-BE49-F238E27FC236}">
                <a16:creationId xmlns:a16="http://schemas.microsoft.com/office/drawing/2014/main" id="{9B8795DC-B73C-4B05-9700-7F7E82B26539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232" y="2852936"/>
            <a:ext cx="2834190" cy="27107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93DA324-7030-4B62-838C-C7A701B389A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63" y="1630249"/>
            <a:ext cx="5057478" cy="415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45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6126C3-84C1-41C5-BDD2-DF4C8FE40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Lista procjene 2 -</a:t>
            </a:r>
            <a:r>
              <a:rPr lang="hr-HR" dirty="0" err="1"/>
              <a:t>samovrednovanje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03E5315-4829-4D10-96D2-ACFAAC9ABA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400" y="1854465"/>
            <a:ext cx="10541193" cy="3872380"/>
          </a:xfrm>
        </p:spPr>
        <p:txBody>
          <a:bodyPr/>
          <a:lstStyle/>
          <a:p>
            <a:r>
              <a:rPr lang="hr-HR" dirty="0"/>
              <a:t>Učenici su dobili u učionici ili online okruženju virtualne učionice poveznicu na mapu s listom procjene 2 za vrednovanje kao učenje/</a:t>
            </a:r>
            <a:r>
              <a:rPr lang="hr-HR" dirty="0" err="1"/>
              <a:t>samovrednovanje</a:t>
            </a:r>
            <a:r>
              <a:rPr lang="hr-HR" dirty="0"/>
              <a:t> i preuzimaju ju na svoje računalo.</a:t>
            </a:r>
          </a:p>
          <a:p>
            <a:r>
              <a:rPr lang="hr-HR" dirty="0"/>
              <a:t>Lista procjene 2 je povratna informacija samo za učenika.</a:t>
            </a:r>
          </a:p>
          <a:p>
            <a:r>
              <a:rPr lang="hr-HR" dirty="0"/>
              <a:t>Učenik dobiva povratnu informaciju o svom radu i u kojim dijelovima treba poboljšati svoje učenje kako bi ostvario odgojno-obrazovne ishode.</a:t>
            </a:r>
          </a:p>
          <a:p>
            <a:endParaRPr lang="hr-HR" dirty="0"/>
          </a:p>
          <a:p>
            <a:endParaRPr lang="hr-HR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065209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449B4B-BC64-4636-85D8-FDA455080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Lista procjene 2 -</a:t>
            </a:r>
            <a:r>
              <a:rPr lang="hr-HR" dirty="0" err="1"/>
              <a:t>samovrednovanje</a:t>
            </a:r>
            <a:endParaRPr lang="hr-HR" dirty="0"/>
          </a:p>
        </p:txBody>
      </p:sp>
      <p:graphicFrame>
        <p:nvGraphicFramePr>
          <p:cNvPr id="4" name="Rezervirano mjesto sadržaja 3">
            <a:extLst>
              <a:ext uri="{FF2B5EF4-FFF2-40B4-BE49-F238E27FC236}">
                <a16:creationId xmlns:a16="http://schemas.microsoft.com/office/drawing/2014/main" id="{962349E7-6BD2-4007-8212-D6A80E8DDC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1111359"/>
              </p:ext>
            </p:extLst>
          </p:nvPr>
        </p:nvGraphicFramePr>
        <p:xfrm>
          <a:off x="899006" y="1854465"/>
          <a:ext cx="9937104" cy="38787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56784">
                  <a:extLst>
                    <a:ext uri="{9D8B030D-6E8A-4147-A177-3AD203B41FA5}">
                      <a16:colId xmlns:a16="http://schemas.microsoft.com/office/drawing/2014/main" val="248888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84345045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117801448"/>
                    </a:ext>
                  </a:extLst>
                </a:gridCol>
              </a:tblGrid>
              <a:tr h="123869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 SASTAVNICE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tc>
                  <a:txBody>
                    <a:bodyPr/>
                    <a:lstStyle/>
                    <a:p>
                      <a:pPr marL="0" lvl="0" indent="0"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600"/>
                        <a:buFont typeface="Wingdings" panose="05000000000000000000" pitchFamily="2" charset="2"/>
                        <a:buNone/>
                      </a:pPr>
                      <a:r>
                        <a:rPr lang="en-US" sz="3600" dirty="0">
                          <a:effectLst/>
                        </a:rPr>
                        <a:t> </a:t>
                      </a:r>
                      <a:r>
                        <a:rPr lang="hr-HR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Napomena/</a:t>
                      </a:r>
                      <a:endParaRPr lang="hr-HR" sz="2000">
                        <a:effectLst/>
                      </a:endParaRPr>
                    </a:p>
                    <a:p>
                      <a:pPr marL="457200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Odstupanje 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extLst>
                  <a:ext uri="{0D108BD9-81ED-4DB2-BD59-A6C34878D82A}">
                    <a16:rowId xmlns:a16="http://schemas.microsoft.com/office/drawing/2014/main" val="1760082563"/>
                  </a:ext>
                </a:extLst>
              </a:tr>
              <a:tr h="660025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</a:rPr>
                        <a:t>Ocrtao sam i izrezao poziciju 1 prema tehničkoj dokumentaciji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</a:rPr>
                        <a:t> 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extLst>
                  <a:ext uri="{0D108BD9-81ED-4DB2-BD59-A6C34878D82A}">
                    <a16:rowId xmlns:a16="http://schemas.microsoft.com/office/drawing/2014/main" val="3126367714"/>
                  </a:ext>
                </a:extLst>
              </a:tr>
              <a:tr h="660025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</a:rPr>
                        <a:t>Ocrtao sam i izrezao poziciju 2 prema tehničkoj dokumentaciji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 </a:t>
                      </a:r>
                      <a:r>
                        <a:rPr lang="hr-HR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 </a:t>
                      </a:r>
                      <a:r>
                        <a:rPr lang="hr-HR" sz="2000">
                          <a:effectLst/>
                        </a:rPr>
                        <a:t> 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extLst>
                  <a:ext uri="{0D108BD9-81ED-4DB2-BD59-A6C34878D82A}">
                    <a16:rowId xmlns:a16="http://schemas.microsoft.com/office/drawing/2014/main" val="899496927"/>
                  </a:ext>
                </a:extLst>
              </a:tr>
              <a:tr h="660025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</a:rPr>
                        <a:t>Ocrtao sam i izrezao poziciju 3 prema tehničkoj dokumentaciji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extLst>
                  <a:ext uri="{0D108BD9-81ED-4DB2-BD59-A6C34878D82A}">
                    <a16:rowId xmlns:a16="http://schemas.microsoft.com/office/drawing/2014/main" val="3328859868"/>
                  </a:ext>
                </a:extLst>
              </a:tr>
              <a:tr h="660025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dirty="0">
                          <a:effectLst/>
                        </a:rPr>
                        <a:t>Ocrtao sam i izrezao poziciju 4 prema tehničkoj dokumentaciji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hr-H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28575" marB="28575" anchor="ctr"/>
                </a:tc>
                <a:extLst>
                  <a:ext uri="{0D108BD9-81ED-4DB2-BD59-A6C34878D82A}">
                    <a16:rowId xmlns:a16="http://schemas.microsoft.com/office/drawing/2014/main" val="3481792930"/>
                  </a:ext>
                </a:extLst>
              </a:tr>
            </a:tbl>
          </a:graphicData>
        </a:graphic>
      </p:graphicFrame>
      <p:sp>
        <p:nvSpPr>
          <p:cNvPr id="5" name="Znak zbrajanja 4">
            <a:extLst>
              <a:ext uri="{FF2B5EF4-FFF2-40B4-BE49-F238E27FC236}">
                <a16:creationId xmlns:a16="http://schemas.microsoft.com/office/drawing/2014/main" id="{1511876F-428E-4ABE-AFB4-E40DCCF4E5EE}"/>
              </a:ext>
            </a:extLst>
          </p:cNvPr>
          <p:cNvSpPr/>
          <p:nvPr/>
        </p:nvSpPr>
        <p:spPr>
          <a:xfrm>
            <a:off x="8084005" y="2285461"/>
            <a:ext cx="410344" cy="414761"/>
          </a:xfrm>
          <a:prstGeom prst="mathPl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Znak oduzimanja 5">
            <a:extLst>
              <a:ext uri="{FF2B5EF4-FFF2-40B4-BE49-F238E27FC236}">
                <a16:creationId xmlns:a16="http://schemas.microsoft.com/office/drawing/2014/main" id="{74735C0B-BF9B-4F19-A0FF-358513E7E3A7}"/>
              </a:ext>
            </a:extLst>
          </p:cNvPr>
          <p:cNvSpPr/>
          <p:nvPr/>
        </p:nvSpPr>
        <p:spPr>
          <a:xfrm>
            <a:off x="8499993" y="2285462"/>
            <a:ext cx="410344" cy="414761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01151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09F94B-BC62-42D7-9751-C621699A9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514" y="105273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/>
              <a:t>Vrednovanje naučenog</a:t>
            </a:r>
            <a:br>
              <a:rPr lang="hr-HR" dirty="0"/>
            </a:br>
            <a:br>
              <a:rPr lang="hr-HR" dirty="0"/>
            </a:br>
            <a:r>
              <a:rPr lang="hr-HR" dirty="0"/>
              <a:t>Što vrednujemo?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D204894-CAB4-43A4-8E5F-3EE9930F5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2723" y="3140968"/>
            <a:ext cx="10541193" cy="3872380"/>
          </a:xfrm>
        </p:spPr>
        <p:txBody>
          <a:bodyPr/>
          <a:lstStyle/>
          <a:p>
            <a:r>
              <a:rPr lang="hr-HR" dirty="0"/>
              <a:t>Ostvarivanje odgojno-obrazovnih ishoda kroz praktičnu vježbu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2037027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27FBBA9-7DB1-4903-8A24-97A9AF0EC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717" y="836712"/>
            <a:ext cx="10515600" cy="1325563"/>
          </a:xfrm>
        </p:spPr>
        <p:txBody>
          <a:bodyPr/>
          <a:lstStyle/>
          <a:p>
            <a:r>
              <a:rPr lang="hr-HR" dirty="0"/>
              <a:t>Kako smo učenika pripremili za vrednovanje naučenog?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21F95A6-0E1B-4138-8900-0560EBF02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403" y="2985620"/>
            <a:ext cx="10541193" cy="3872380"/>
          </a:xfrm>
        </p:spPr>
        <p:txBody>
          <a:bodyPr/>
          <a:lstStyle/>
          <a:p>
            <a:r>
              <a:rPr lang="hr-HR" dirty="0"/>
              <a:t>Preko dvije liste procjene učenike usmjeravamo na sastavnice koje će se vrednovati kod vrednovanja naučenog.</a:t>
            </a:r>
          </a:p>
          <a:p>
            <a:r>
              <a:rPr lang="hr-HR" dirty="0"/>
              <a:t>Kod nastave na daljinu učitelj objašnjava učenicima u video pozivu ili dodatnim uputama kako pripremiti fotografije za vrednovanje naučenog njihove praktične vježbe. </a:t>
            </a:r>
          </a:p>
          <a:p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31176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83EAE1-552D-4ACF-A898-95062BA60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3" y="31322"/>
            <a:ext cx="10515600" cy="1325563"/>
          </a:xfrm>
        </p:spPr>
        <p:txBody>
          <a:bodyPr/>
          <a:lstStyle/>
          <a:p>
            <a:r>
              <a:rPr lang="hr-HR" dirty="0"/>
              <a:t>Rubrike za vrednovanje naučenog</a:t>
            </a:r>
          </a:p>
        </p:txBody>
      </p:sp>
      <p:graphicFrame>
        <p:nvGraphicFramePr>
          <p:cNvPr id="4" name="Rezervirano mjesto sadržaja 3">
            <a:extLst>
              <a:ext uri="{FF2B5EF4-FFF2-40B4-BE49-F238E27FC236}">
                <a16:creationId xmlns:a16="http://schemas.microsoft.com/office/drawing/2014/main" id="{01E355A0-6FDF-47DC-BF51-5630E8F4F3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375159"/>
              </p:ext>
            </p:extLst>
          </p:nvPr>
        </p:nvGraphicFramePr>
        <p:xfrm>
          <a:off x="645207" y="1052737"/>
          <a:ext cx="8547137" cy="47928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2321">
                  <a:extLst>
                    <a:ext uri="{9D8B030D-6E8A-4147-A177-3AD203B41FA5}">
                      <a16:colId xmlns:a16="http://schemas.microsoft.com/office/drawing/2014/main" val="2916109440"/>
                    </a:ext>
                  </a:extLst>
                </a:gridCol>
                <a:gridCol w="1567251">
                  <a:extLst>
                    <a:ext uri="{9D8B030D-6E8A-4147-A177-3AD203B41FA5}">
                      <a16:colId xmlns:a16="http://schemas.microsoft.com/office/drawing/2014/main" val="2511848809"/>
                    </a:ext>
                  </a:extLst>
                </a:gridCol>
                <a:gridCol w="1567251">
                  <a:extLst>
                    <a:ext uri="{9D8B030D-6E8A-4147-A177-3AD203B41FA5}">
                      <a16:colId xmlns:a16="http://schemas.microsoft.com/office/drawing/2014/main" val="3409636056"/>
                    </a:ext>
                  </a:extLst>
                </a:gridCol>
                <a:gridCol w="1845157">
                  <a:extLst>
                    <a:ext uri="{9D8B030D-6E8A-4147-A177-3AD203B41FA5}">
                      <a16:colId xmlns:a16="http://schemas.microsoft.com/office/drawing/2014/main" val="2886832072"/>
                    </a:ext>
                  </a:extLst>
                </a:gridCol>
                <a:gridCol w="1845157">
                  <a:extLst>
                    <a:ext uri="{9D8B030D-6E8A-4147-A177-3AD203B41FA5}">
                      <a16:colId xmlns:a16="http://schemas.microsoft.com/office/drawing/2014/main" val="2803791967"/>
                    </a:ext>
                  </a:extLst>
                </a:gridCol>
              </a:tblGrid>
              <a:tr h="174552">
                <a:tc rowSpan="2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effectLst/>
                        </a:rPr>
                        <a:t>SASTAVNICE  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 gridSpan="4"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KRITERIJI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933369"/>
                  </a:ext>
                </a:extLst>
              </a:tr>
              <a:tr h="161124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1 bod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2 boda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3 boda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4 boda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extLst>
                  <a:ext uri="{0D108BD9-81ED-4DB2-BD59-A6C34878D82A}">
                    <a16:rowId xmlns:a16="http://schemas.microsoft.com/office/drawing/2014/main" val="1662160482"/>
                  </a:ext>
                </a:extLst>
              </a:tr>
              <a:tr h="892895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effectLst/>
                        </a:rPr>
                        <a:t>Organizacija  radnog mjesta (fotografija)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effectLst/>
                        </a:rPr>
                        <a:t>Nedostaje jedan do dva elementa potrebna za izvođenje vježbe, ali nije složeno.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 dirty="0">
                          <a:effectLst/>
                        </a:rPr>
                        <a:t>Nedostaje jedan do dva elementa potrebna za izvođenje vježbe, ostali su složeni pravilno na radnom mjesto. 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Sve što je potrebno za izvođenje vježbe nalazi se na radnom mjesto, ali nije složeno.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Sve što je potrebno za izvođenje vježbe složeno je pravilno na radnom mjesto. 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2688211356"/>
                  </a:ext>
                </a:extLst>
              </a:tr>
              <a:tr h="766457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Pozicija 1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(fotografija pozicije uz trokut)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4 mm i više.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3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2 mm.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1 mm.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3341646513"/>
                  </a:ext>
                </a:extLst>
              </a:tr>
              <a:tr h="766457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Pozicija 2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(fotografija pozicije uz trokut)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4 mm i više.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3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2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1 mm.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3555353290"/>
                  </a:ext>
                </a:extLst>
              </a:tr>
              <a:tr h="766457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Pozicija 3 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(fotografija pozicije uz trokut)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4 mm i više.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3 mm.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2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1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2863981078"/>
                  </a:ext>
                </a:extLst>
              </a:tr>
              <a:tr h="766457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Pozicija 4 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(fotografija pozicije uz trokut)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4 mm i više.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Pozicija ima mjeru prema tehničkoj dokumentaciji uz dozvoljeno odstupanje od 3 mm. 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2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Pozicija ima mjeru prema tehničkoj dokumentaciji uz dozvoljeno odstupanje od 1 mm. 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4085767399"/>
                  </a:ext>
                </a:extLst>
              </a:tr>
              <a:tr h="458128">
                <a:tc>
                  <a:txBody>
                    <a:bodyPr/>
                    <a:lstStyle/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Funkcionalnost uratka </a:t>
                      </a:r>
                    </a:p>
                    <a:p>
                      <a:pPr fontAlgn="base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hr-HR" sz="1100">
                          <a:effectLst/>
                        </a:rPr>
                        <a:t>(fotografija ili video)  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Uradak treba popraviti.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Uradak je djelomično funkcionalan.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>
                          <a:effectLst/>
                        </a:rPr>
                        <a:t>Uradak u jednoj poziciji nije funkcionalan. </a:t>
                      </a:r>
                      <a:endParaRPr lang="hr-HR" sz="11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100" dirty="0">
                          <a:effectLst/>
                        </a:rPr>
                        <a:t>Uradak je u potpunosti funkcionalan. </a:t>
                      </a:r>
                      <a:endParaRPr lang="hr-HR" sz="11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72" marR="5472" marT="5472" marB="5472"/>
                </a:tc>
                <a:extLst>
                  <a:ext uri="{0D108BD9-81ED-4DB2-BD59-A6C34878D82A}">
                    <a16:rowId xmlns:a16="http://schemas.microsoft.com/office/drawing/2014/main" val="2874172351"/>
                  </a:ext>
                </a:extLst>
              </a:tr>
            </a:tbl>
          </a:graphicData>
        </a:graphic>
      </p:graphicFrame>
      <p:sp>
        <p:nvSpPr>
          <p:cNvPr id="5" name="Pravokutnik 4">
            <a:extLst>
              <a:ext uri="{FF2B5EF4-FFF2-40B4-BE49-F238E27FC236}">
                <a16:creationId xmlns:a16="http://schemas.microsoft.com/office/drawing/2014/main" id="{EC10290E-3278-404E-8768-09ED54980937}"/>
              </a:ext>
            </a:extLst>
          </p:cNvPr>
          <p:cNvSpPr/>
          <p:nvPr/>
        </p:nvSpPr>
        <p:spPr>
          <a:xfrm>
            <a:off x="9624392" y="1356885"/>
            <a:ext cx="23042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0"/>
              </a:spcAft>
            </a:pPr>
            <a:r>
              <a:rPr lang="hr-HR" dirty="0">
                <a:latin typeface="Calibri" panose="020F0502020204030204" pitchFamily="34" charset="0"/>
                <a:ea typeface="Times New Roman" panose="02020603050405020304" pitchFamily="18" charset="0"/>
              </a:rPr>
              <a:t>22-24 -  odličan (5) </a:t>
            </a:r>
            <a:endParaRPr lang="hr-HR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hr-HR" dirty="0">
                <a:latin typeface="Calibri" panose="020F0502020204030204" pitchFamily="34" charset="0"/>
                <a:ea typeface="Times New Roman" panose="02020603050405020304" pitchFamily="18" charset="0"/>
              </a:rPr>
              <a:t>19-21 – vrlo dobar (4) </a:t>
            </a:r>
            <a:endParaRPr lang="hr-HR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hr-HR" dirty="0">
                <a:latin typeface="Calibri" panose="020F0502020204030204" pitchFamily="34" charset="0"/>
                <a:ea typeface="Times New Roman" panose="02020603050405020304" pitchFamily="18" charset="0"/>
              </a:rPr>
              <a:t>15-18–  dobar (3) </a:t>
            </a:r>
            <a:endParaRPr lang="hr-HR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fontAlgn="base">
              <a:spcAft>
                <a:spcPts val="0"/>
              </a:spcAft>
            </a:pPr>
            <a:r>
              <a:rPr lang="hr-HR" dirty="0">
                <a:latin typeface="Calibri" panose="020F0502020204030204" pitchFamily="34" charset="0"/>
                <a:ea typeface="Times New Roman" panose="02020603050405020304" pitchFamily="18" charset="0"/>
              </a:rPr>
              <a:t>12-14 – dovoljan (2) </a:t>
            </a:r>
            <a:endParaRPr lang="hr-H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334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3EDA8B3-A2A1-49C8-A4CE-DA57E3F20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Kada provesti vrednovanje?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31AC4B2-40BC-40DE-8B35-D1AECE2FC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718" y="1628800"/>
            <a:ext cx="10541193" cy="3872380"/>
          </a:xfrm>
        </p:spPr>
        <p:txBody>
          <a:bodyPr>
            <a:normAutofit fontScale="92500" lnSpcReduction="10000"/>
          </a:bodyPr>
          <a:lstStyle/>
          <a:p>
            <a:r>
              <a:rPr lang="hr-HR" dirty="0"/>
              <a:t>Vrednovanje za učenje provodi učitelj tijekom provedbe praktične vježbe kako bi dobio povratnu informaciju i prilagodio svoje poučavanje. Učitelj preuzima odgovore učenika Liste procjene 1 iz Microsoft </a:t>
            </a:r>
            <a:r>
              <a:rPr lang="hr-HR" dirty="0" err="1"/>
              <a:t>Forms</a:t>
            </a:r>
            <a:r>
              <a:rPr lang="hr-HR" dirty="0"/>
              <a:t>. </a:t>
            </a:r>
          </a:p>
          <a:p>
            <a:r>
              <a:rPr lang="hr-HR" dirty="0"/>
              <a:t>Vrednovanje kao učenje provodi učenik tijekom provedbe praktične vježbe kako bi dobio povratnu informaciju i stigao popraviti svoj uradak.</a:t>
            </a:r>
          </a:p>
          <a:p>
            <a:r>
              <a:rPr lang="hr-HR" dirty="0"/>
              <a:t>Vrednovanje naučenog provodi učitelj nakon provedene praktične vježbe. Pravi uvid u fotografije učenika i pomoću rubrike vrednuje uradak.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375571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6514C40-122B-4149-8C80-67B6CD2BC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403" y="1052736"/>
            <a:ext cx="10541193" cy="46459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/>
              <a:t>Mogućnosti vrednovanja složenijih zadataka, rubrike, liste procjene i primjere vrednovanja možete pronaći  u</a:t>
            </a:r>
          </a:p>
          <a:p>
            <a:pPr marL="0" indent="0">
              <a:buNone/>
            </a:pPr>
            <a:endParaRPr lang="hr-HR" dirty="0"/>
          </a:p>
          <a:p>
            <a:r>
              <a:rPr lang="hr-HR" dirty="0"/>
              <a:t>virtualnoj učionici Tehničke kulture </a:t>
            </a:r>
            <a:r>
              <a:rPr lang="hr-HR" dirty="0" err="1">
                <a:hlinkClick r:id="rId2"/>
              </a:rPr>
              <a:t>Teh-Kul</a:t>
            </a:r>
            <a:r>
              <a:rPr lang="hr-HR" dirty="0">
                <a:hlinkClick r:id="rId2"/>
              </a:rPr>
              <a:t> </a:t>
            </a:r>
            <a:r>
              <a:rPr lang="hr-HR" dirty="0"/>
              <a:t> </a:t>
            </a:r>
          </a:p>
          <a:p>
            <a:endParaRPr lang="hr-HR" dirty="0"/>
          </a:p>
          <a:p>
            <a:endParaRPr lang="hr-HR" dirty="0"/>
          </a:p>
          <a:p>
            <a:r>
              <a:rPr lang="hr-HR" dirty="0"/>
              <a:t>kao i u </a:t>
            </a:r>
            <a:r>
              <a:rPr lang="hr-HR" dirty="0">
                <a:hlinkClick r:id="rId3"/>
              </a:rPr>
              <a:t>Metodički priručnik Tehničke kulture za 5. razred </a:t>
            </a:r>
            <a:r>
              <a:rPr lang="hr-HR" dirty="0"/>
              <a:t>.</a:t>
            </a:r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83551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ctrTitle"/>
          </p:nvPr>
        </p:nvSpPr>
        <p:spPr>
          <a:xfrm>
            <a:off x="1775520" y="206084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hr-HR" dirty="0">
                <a:latin typeface="Segoe UI Semilight"/>
                <a:cs typeface="Segoe UI Semilight"/>
              </a:rPr>
              <a:t>Tehnička kultura 6. razred</a:t>
            </a:r>
            <a:br>
              <a:rPr lang="hr-HR" dirty="0">
                <a:latin typeface="Segoe UI Semilight"/>
                <a:cs typeface="Segoe UI Semilight"/>
              </a:rPr>
            </a:br>
            <a:br>
              <a:rPr lang="hr-HR" dirty="0">
                <a:latin typeface="Segoe UI Semilight"/>
                <a:cs typeface="Segoe UI Semilight"/>
              </a:rPr>
            </a:br>
            <a:r>
              <a:rPr lang="hr-HR" dirty="0">
                <a:latin typeface="Segoe UI Semilight"/>
                <a:cs typeface="Segoe UI Semilight"/>
              </a:rPr>
              <a:t>Vrednovanje u učionici i na daljinu</a:t>
            </a:r>
            <a:endParaRPr lang="hr-HR" dirty="0"/>
          </a:p>
        </p:txBody>
      </p:sp>
      <p:sp>
        <p:nvSpPr>
          <p:cNvPr id="2" name="TekstniOkvir 1">
            <a:extLst>
              <a:ext uri="{FF2B5EF4-FFF2-40B4-BE49-F238E27FC236}">
                <a16:creationId xmlns:a16="http://schemas.microsoft.com/office/drawing/2014/main" id="{8565BCF5-E22A-4B37-9C7F-E442F8F71C77}"/>
              </a:ext>
            </a:extLst>
          </p:cNvPr>
          <p:cNvSpPr txBox="1"/>
          <p:nvPr/>
        </p:nvSpPr>
        <p:spPr>
          <a:xfrm>
            <a:off x="1559496" y="5318721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Svjetlana Urbanek, prof.</a:t>
            </a:r>
          </a:p>
        </p:txBody>
      </p:sp>
    </p:spTree>
    <p:extLst>
      <p:ext uri="{BB962C8B-B14F-4D97-AF65-F5344CB8AC3E}">
        <p14:creationId xmlns:p14="http://schemas.microsoft.com/office/powerpoint/2010/main" val="1695388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9456" y="1772816"/>
            <a:ext cx="9698360" cy="3650918"/>
          </a:xfrm>
        </p:spPr>
        <p:txBody>
          <a:bodyPr>
            <a:noAutofit/>
          </a:bodyPr>
          <a:lstStyle/>
          <a:p>
            <a:pPr algn="ctr"/>
            <a:br>
              <a:rPr lang="hr-HR" sz="2800" dirty="0"/>
            </a:br>
            <a:r>
              <a:rPr lang="hr-HR" sz="2800" dirty="0"/>
              <a:t>Publikacija je izrađena u sklopu projekta „Podrška provedbi Cjelovite kurikularne reforme” koji sufinancira Europska unija </a:t>
            </a:r>
            <a:br>
              <a:rPr lang="hr-HR" sz="2800" dirty="0"/>
            </a:br>
            <a:r>
              <a:rPr lang="hr-HR" sz="2800" dirty="0"/>
              <a:t>iz Europskog socijalnog fonda. </a:t>
            </a:r>
            <a:br>
              <a:rPr lang="hr-HR" sz="2800" dirty="0"/>
            </a:br>
            <a:r>
              <a:rPr lang="hr-HR" sz="2800" dirty="0"/>
              <a:t>Nositelj projekta je Ministarstvo znanosti i obrazovanja. </a:t>
            </a:r>
            <a:br>
              <a:rPr lang="hr-HR" sz="2800" dirty="0"/>
            </a:br>
            <a:br>
              <a:rPr lang="hr-HR" sz="2800" dirty="0"/>
            </a:br>
            <a:r>
              <a:rPr lang="hr-HR" sz="2800" dirty="0"/>
              <a:t>Za sadržaj ove publikacije odgovorno je isključivo Ministarstvo znanosti i obrazovanja, publikacija ni na koji način ne odražava mišljenje Europske unije.</a:t>
            </a:r>
            <a:br>
              <a:rPr lang="hr-HR" sz="2800" dirty="0"/>
            </a:br>
            <a:br>
              <a:rPr lang="hr-HR" sz="2800" dirty="0"/>
            </a:b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1106437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980728"/>
            <a:ext cx="11537950" cy="4163099"/>
          </a:xfrm>
          <a:prstGeom prst="rect">
            <a:avLst/>
          </a:prstGeom>
        </p:spPr>
      </p:pic>
      <p:sp>
        <p:nvSpPr>
          <p:cNvPr id="2" name="TekstniOkvir 1"/>
          <p:cNvSpPr txBox="1"/>
          <p:nvPr/>
        </p:nvSpPr>
        <p:spPr>
          <a:xfrm>
            <a:off x="3332027" y="4869160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6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skolazazivot.hr</a:t>
            </a:r>
          </a:p>
          <a:p>
            <a:pPr algn="ctr"/>
            <a:r>
              <a:rPr lang="hr-HR" sz="3600" dirty="0">
                <a:solidFill>
                  <a:srgbClr val="2E82AF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kurikulum@mzo.hr</a:t>
            </a:r>
          </a:p>
        </p:txBody>
      </p:sp>
    </p:spTree>
    <p:extLst>
      <p:ext uri="{BB962C8B-B14F-4D97-AF65-F5344CB8AC3E}">
        <p14:creationId xmlns:p14="http://schemas.microsoft.com/office/powerpoint/2010/main" val="1411497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9C085C-7E54-44F1-8D63-E35497559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16832"/>
            <a:ext cx="9144000" cy="2387600"/>
          </a:xfrm>
        </p:spPr>
        <p:txBody>
          <a:bodyPr/>
          <a:lstStyle/>
          <a:p>
            <a:r>
              <a:rPr lang="hr-HR" dirty="0">
                <a:latin typeface="Segoe UI Semilight"/>
                <a:cs typeface="Segoe UI Semilight"/>
              </a:rPr>
              <a:t>Vježba: Izrada modela cilindra motora s klipom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028512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E9C085C-7E54-44F1-8D63-E3549755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Zadatak provjerava ostvarenje ovih odgojno-obrazovnih ishoda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057704C-6758-4B55-B2E7-8048925B9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2125" y="1936610"/>
            <a:ext cx="10541193" cy="4392488"/>
          </a:xfrm>
        </p:spPr>
        <p:txBody>
          <a:bodyPr/>
          <a:lstStyle/>
          <a:p>
            <a:pPr marL="0" indent="0">
              <a:buNone/>
            </a:pPr>
            <a:endParaRPr lang="hr-HR" sz="3200" dirty="0"/>
          </a:p>
          <a:p>
            <a:pPr marL="0" indent="0">
              <a:buNone/>
            </a:pPr>
            <a:r>
              <a:rPr lang="hr-HR" sz="3200" dirty="0"/>
              <a:t>Učenik:</a:t>
            </a:r>
          </a:p>
          <a:p>
            <a:pPr marL="457200" indent="-457200">
              <a:buFontTx/>
              <a:buChar char="-"/>
            </a:pPr>
            <a:r>
              <a:rPr lang="hr-HR" sz="3200" dirty="0"/>
              <a:t>priprema radno mjesto,</a:t>
            </a:r>
          </a:p>
          <a:p>
            <a:pPr marL="457200" indent="-457200">
              <a:buFontTx/>
              <a:buChar char="-"/>
            </a:pPr>
            <a:r>
              <a:rPr lang="hr-HR" sz="3200" dirty="0"/>
              <a:t>primjenjuje vještinu rukovanja alatom,</a:t>
            </a:r>
          </a:p>
          <a:p>
            <a:pPr marL="457200" indent="-457200">
              <a:buFontTx/>
              <a:buChar char="-"/>
            </a:pPr>
            <a:r>
              <a:rPr lang="hr-HR" sz="3200" dirty="0"/>
              <a:t>primjenjuje mjere zaštite na radu i</a:t>
            </a:r>
          </a:p>
          <a:p>
            <a:pPr marL="457200" indent="-457200">
              <a:buFontTx/>
              <a:buChar char="-"/>
            </a:pPr>
            <a:r>
              <a:rPr lang="hr-HR" sz="3200" dirty="0"/>
              <a:t>izrađuje praktičan rad.</a:t>
            </a: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268339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881CF32-FE02-4DFB-8D32-1B34764A3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718" y="1628800"/>
            <a:ext cx="10541193" cy="3872380"/>
          </a:xfrm>
        </p:spPr>
        <p:txBody>
          <a:bodyPr/>
          <a:lstStyle/>
          <a:p>
            <a:endParaRPr lang="hr-HR" dirty="0"/>
          </a:p>
          <a:p>
            <a:r>
              <a:rPr lang="hr-HR" dirty="0"/>
              <a:t>Poveznica na video lekciju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 </a:t>
            </a:r>
            <a:r>
              <a:rPr lang="hr-HR" dirty="0"/>
              <a:t>: </a:t>
            </a:r>
            <a:r>
              <a:rPr lang="hr-HR" b="1" dirty="0"/>
              <a:t> </a:t>
            </a:r>
            <a:r>
              <a:rPr lang="en-US" u="sng" dirty="0">
                <a:hlinkClick r:id="rId2"/>
              </a:rPr>
              <a:t>https://www.youtube.com/watch?v=BWJPmAO1Ufo</a:t>
            </a:r>
            <a:r>
              <a:rPr lang="hr-HR" dirty="0"/>
              <a:t> </a:t>
            </a:r>
            <a:br>
              <a:rPr lang="hr-HR" dirty="0"/>
            </a:br>
            <a:endParaRPr lang="hr-HR" dirty="0"/>
          </a:p>
          <a:p>
            <a:r>
              <a:rPr lang="hr-HR" dirty="0"/>
              <a:t>Kada govorimo o motorima učenicima je najinteresantniji motor s unutarnjim izgaranje koji se nalazi u automobilima i upravo je to razlog zašto smo odabrali ovu vježbu.</a:t>
            </a:r>
            <a:br>
              <a:rPr lang="hr-HR" dirty="0"/>
            </a:br>
            <a:endParaRPr lang="hr-HR" dirty="0"/>
          </a:p>
        </p:txBody>
      </p:sp>
      <p:sp>
        <p:nvSpPr>
          <p:cNvPr id="5" name="Naslov 4">
            <a:extLst>
              <a:ext uri="{FF2B5EF4-FFF2-40B4-BE49-F238E27FC236}">
                <a16:creationId xmlns:a16="http://schemas.microsoft.com/office/drawing/2014/main" id="{D0D352F9-28EF-4D8E-8B03-66D1FF4F3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08500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527E9A-E599-4EE0-ADD4-0409DDBED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485" y="83671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/>
              <a:t>Koje uvjete treba pripremiti za provođenje vježbe?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D12F65-B89A-47E9-AAA8-6EF3440C7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3688" y="1916832"/>
            <a:ext cx="10541193" cy="3872380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Poveznica na video lekciju Vrste i zadaće strojeva:</a:t>
            </a:r>
          </a:p>
          <a:p>
            <a:pPr marL="0" indent="0">
              <a:buNone/>
            </a:pPr>
            <a:r>
              <a:rPr lang="hr-HR" dirty="0">
                <a:hlinkClick r:id="rId3"/>
              </a:rPr>
              <a:t>https://www.youtube.com/watch?v=Q0sDy6jsNio</a:t>
            </a:r>
            <a:endParaRPr lang="hr-HR" dirty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26DB7D54-DCC6-431C-A175-46A13474BB0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67" y="3066066"/>
            <a:ext cx="3638139" cy="2917312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8211697-57D1-4209-98D4-EA5F8E18F7B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662" y="3115523"/>
            <a:ext cx="3560609" cy="2818398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7818ADD-6C81-45B1-93C4-3B2A97E3FF2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427" y="3115523"/>
            <a:ext cx="3582766" cy="281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05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527E9A-E599-4EE0-ADD4-0409DDBED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6485" y="83671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/>
              <a:t>Koje uvjete treba pripremiti za provođenje vježbe?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AD12F65-B89A-47E9-AAA8-6EF3440C7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892" y="1988840"/>
            <a:ext cx="10541193" cy="3872380"/>
          </a:xfrm>
        </p:spPr>
        <p:txBody>
          <a:bodyPr/>
          <a:lstStyle/>
          <a:p>
            <a:pPr marL="0" indent="0">
              <a:buNone/>
            </a:pPr>
            <a:r>
              <a:rPr lang="hr-HR" dirty="0"/>
              <a:t>Poveznica na video lekciju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 </a:t>
            </a:r>
            <a:r>
              <a:rPr lang="hr-HR" dirty="0"/>
              <a:t>: </a:t>
            </a:r>
            <a:r>
              <a:rPr lang="hr-HR" b="1" dirty="0"/>
              <a:t> </a:t>
            </a:r>
            <a:r>
              <a:rPr lang="en-US" u="sng" dirty="0">
                <a:hlinkClick r:id="rId3"/>
              </a:rPr>
              <a:t>https://www.youtube.com/watch?v=BWJPmAO1Ufo</a:t>
            </a:r>
            <a:endParaRPr lang="hr-HR" u="sng" dirty="0"/>
          </a:p>
          <a:p>
            <a:pPr marL="0" indent="0">
              <a:buNone/>
            </a:pPr>
            <a:endParaRPr lang="hr-HR" u="sng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82EA9B2-A1A6-42E4-8E46-28E907C5421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2970683"/>
            <a:ext cx="3804262" cy="307103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0A62FB4-0B08-471C-AA4B-5187321A16C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808" y="2928090"/>
            <a:ext cx="3689564" cy="311363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D427A96-CC13-4848-8BFE-22D110D2A1B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094" y="3092775"/>
            <a:ext cx="3631966" cy="291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87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D84EEF-7BB5-4E8B-A89F-17977D116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0514" y="74804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hr-HR" dirty="0"/>
              <a:t>Kako smo učenicima pružili podršku tijekom zadatka?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0D6308F-AFDB-4160-A830-F5FACD023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0514" y="1700808"/>
            <a:ext cx="10541193" cy="4104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/>
              <a:t>Učenicima smo dali u učionici ili online okruženju virtualne učionice poveznicu za video lekciju </a:t>
            </a:r>
            <a:r>
              <a:rPr lang="hr-HR" dirty="0">
                <a:latin typeface="Segoe UI Semilight"/>
                <a:cs typeface="Segoe UI Semilight"/>
              </a:rPr>
              <a:t>Izrada modela cilindra motora s klipom.</a:t>
            </a:r>
            <a:endParaRPr lang="hr-HR" dirty="0"/>
          </a:p>
          <a:p>
            <a:pPr marL="0" indent="0">
              <a:buNone/>
            </a:pPr>
            <a:r>
              <a:rPr lang="hr-HR" dirty="0"/>
              <a:t>Učenicima smo dali u učionici ili online okruženju virtualne učionice poveznicu na mapu s potrebnim informacijama za izvođenje i vrednovanje praktične vježbe.</a:t>
            </a:r>
          </a:p>
          <a:p>
            <a:pPr marL="0" indent="0">
              <a:buNone/>
            </a:pPr>
            <a:r>
              <a:rPr lang="hr-HR" dirty="0"/>
              <a:t>Učenicima smo u učionici ili online okruženju virtualne učionice odgovarali na sva pitanja te im dali povratnu informaciju vrednovanja za učenje i vrednovanja naučenog.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4597334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A5B7D5-6311-4271-9560-A975214A7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provjeravamo vježbom?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9BA4746-2543-46C9-863D-713CC36D5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Provjeravamo primjenu stečenih znanja o motorima s unutarnjim izgaranjem, čitanje tehničke dokumentacije, rukovanje priborom i alatima, primjenu zaštite na radu, pripremu radnog mjesta, točnost i preciznost pojedinih pozicija te funkcionalnost uratka.</a:t>
            </a:r>
          </a:p>
        </p:txBody>
      </p:sp>
    </p:spTree>
    <p:extLst>
      <p:ext uri="{BB962C8B-B14F-4D97-AF65-F5344CB8AC3E}">
        <p14:creationId xmlns:p14="http://schemas.microsoft.com/office/powerpoint/2010/main" val="54937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7FBFC77E7B6FC479577882C381A8070" ma:contentTypeVersion="2" ma:contentTypeDescription="Stvaranje novog dokumenta." ma:contentTypeScope="" ma:versionID="39322f44793f6c5f346d2566c73abc78">
  <xsd:schema xmlns:xsd="http://www.w3.org/2001/XMLSchema" xmlns:xs="http://www.w3.org/2001/XMLSchema" xmlns:p="http://schemas.microsoft.com/office/2006/metadata/properties" xmlns:ns2="a9252736-ac65-4420-8b49-b263de019492" targetNamespace="http://schemas.microsoft.com/office/2006/metadata/properties" ma:root="true" ma:fieldsID="4b8f9123626046e38486d780bde71ba6" ns2:_="">
    <xsd:import namespace="a9252736-ac65-4420-8b49-b263de01949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252736-ac65-4420-8b49-b263de0194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EF3B4E-465E-4910-BBFC-21BA53FE885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D76FA3-04F0-4550-817F-A6751E9043C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252736-ac65-4420-8b49-b263de01949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E9CE37B-1A29-4047-8CF4-334022DB6B84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a9252736-ac65-4420-8b49-b263de019492"/>
    <ds:schemaRef ds:uri="http://schemas.microsoft.com/office/infopath/2007/PartnerControls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1335</Words>
  <Application>Microsoft Office PowerPoint</Application>
  <PresentationFormat>Široki zaslon</PresentationFormat>
  <Paragraphs>156</Paragraphs>
  <Slides>21</Slides>
  <Notes>13</Notes>
  <HiddenSlides>0</HiddenSlides>
  <MMClips>0</MMClips>
  <ScaleCrop>false</ScaleCrop>
  <HeadingPairs>
    <vt:vector size="6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7" baseType="lpstr">
      <vt:lpstr>Arial</vt:lpstr>
      <vt:lpstr>Calibri</vt:lpstr>
      <vt:lpstr>Segoe UI Semilight</vt:lpstr>
      <vt:lpstr>Times New Roman</vt:lpstr>
      <vt:lpstr>Wingdings</vt:lpstr>
      <vt:lpstr>Office Theme</vt:lpstr>
      <vt:lpstr>PowerPoint prezentacija</vt:lpstr>
      <vt:lpstr>Tehnička kultura 6. razred  Vrednovanje u učionici i na daljinu</vt:lpstr>
      <vt:lpstr>Vježba: Izrada modela cilindra motora s klipom</vt:lpstr>
      <vt:lpstr>Zadatak provjerava ostvarenje ovih odgojno-obrazovnih ishoda</vt:lpstr>
      <vt:lpstr>PowerPoint prezentacija</vt:lpstr>
      <vt:lpstr>Koje uvjete treba pripremiti za provođenje vježbe? </vt:lpstr>
      <vt:lpstr>Koje uvjete treba pripremiti za provođenje vježbe? </vt:lpstr>
      <vt:lpstr>Kako smo učenicima pružili podršku tijekom zadatka? </vt:lpstr>
      <vt:lpstr>Što provjeravamo vježbom?</vt:lpstr>
      <vt:lpstr>Kako s učenicima raspraviti o kriterijima vrednovanja?</vt:lpstr>
      <vt:lpstr>Lista procjene 1 – vrednovanje za učenje</vt:lpstr>
      <vt:lpstr>Lista procjene 1</vt:lpstr>
      <vt:lpstr>Lista procjene 2 -samovrednovanje</vt:lpstr>
      <vt:lpstr>Lista procjene 2 -samovrednovanje</vt:lpstr>
      <vt:lpstr>Vrednovanje naučenog  Što vrednujemo?</vt:lpstr>
      <vt:lpstr>Kako smo učenika pripremili za vrednovanje naučenog?</vt:lpstr>
      <vt:lpstr>Rubrike za vrednovanje naučenog</vt:lpstr>
      <vt:lpstr>Kada provesti vrednovanje?</vt:lpstr>
      <vt:lpstr>PowerPoint prezentacija</vt:lpstr>
      <vt:lpstr> Publikacija je izrađena u sklopu projekta „Podrška provedbi Cjelovite kurikularne reforme” koji sufinancira Europska unija  iz Europskog socijalnog fonda.  Nositelj projekta je Ministarstvo znanosti i obrazovanja.   Za sadržaj ove publikacije odgovorno je isključivo Ministarstvo znanosti i obrazovanja, publikacija ni na koji način ne odražava mišljenje Europske unije.  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/>
  <cp:keywords/>
  <cp:lastModifiedBy/>
  <cp:revision>9</cp:revision>
  <dcterms:created xsi:type="dcterms:W3CDTF">2017-12-15T12:14:31Z</dcterms:created>
  <dcterms:modified xsi:type="dcterms:W3CDTF">2020-07-05T08:46:34Z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TC016745579991</vt:lpwstr>
  </property>
  <property fmtid="{D5CDD505-2E9C-101B-9397-08002B2CF9AE}" pid="3" name="ContentTypeId">
    <vt:lpwstr>0x010100B7FBFC77E7B6FC479577882C381A8070</vt:lpwstr>
  </property>
</Properties>
</file>