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24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hr-H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hr-HR"/>
          </a:p>
        </p:txBody>
      </p:sp>
      <p:sp>
        <p:nvSpPr>
          <p:cNvPr id="4" name="Date Placeholder 3"/>
          <p:cNvSpPr>
            <a:spLocks noGrp="1"/>
          </p:cNvSpPr>
          <p:nvPr>
            <p:ph type="dt" sz="half" idx="10"/>
          </p:nvPr>
        </p:nvSpPr>
        <p:spPr/>
        <p:txBody>
          <a:bodyPr/>
          <a:lstStyle/>
          <a:p>
            <a:fld id="{B18EB6DE-E9AA-464C-B10A-FCD39DF0A3D3}" type="datetimeFigureOut">
              <a:rPr lang="hr-HR" smtClean="0"/>
              <a:t>4.7.2020.</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477265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B18EB6DE-E9AA-464C-B10A-FCD39DF0A3D3}" type="datetimeFigureOut">
              <a:rPr lang="hr-HR" smtClean="0"/>
              <a:t>4.7.2020.</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1023061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B18EB6DE-E9AA-464C-B10A-FCD39DF0A3D3}" type="datetimeFigureOut">
              <a:rPr lang="hr-HR" smtClean="0"/>
              <a:t>4.7.2020.</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2933701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B18EB6DE-E9AA-464C-B10A-FCD39DF0A3D3}" type="datetimeFigureOut">
              <a:rPr lang="hr-HR" smtClean="0"/>
              <a:t>4.7.2020.</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3266484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8EB6DE-E9AA-464C-B10A-FCD39DF0A3D3}" type="datetimeFigureOut">
              <a:rPr lang="hr-HR" smtClean="0"/>
              <a:t>4.7.2020.</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317620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Date Placeholder 4"/>
          <p:cNvSpPr>
            <a:spLocks noGrp="1"/>
          </p:cNvSpPr>
          <p:nvPr>
            <p:ph type="dt" sz="half" idx="10"/>
          </p:nvPr>
        </p:nvSpPr>
        <p:spPr/>
        <p:txBody>
          <a:bodyPr/>
          <a:lstStyle/>
          <a:p>
            <a:fld id="{B18EB6DE-E9AA-464C-B10A-FCD39DF0A3D3}" type="datetimeFigureOut">
              <a:rPr lang="hr-HR" smtClean="0"/>
              <a:t>4.7.2020.</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38391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p:txBody>
          <a:bodyPr/>
          <a:lstStyle/>
          <a:p>
            <a:fld id="{B18EB6DE-E9AA-464C-B10A-FCD39DF0A3D3}" type="datetimeFigureOut">
              <a:rPr lang="hr-HR" smtClean="0"/>
              <a:t>4.7.2020.</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225150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Date Placeholder 2"/>
          <p:cNvSpPr>
            <a:spLocks noGrp="1"/>
          </p:cNvSpPr>
          <p:nvPr>
            <p:ph type="dt" sz="half" idx="10"/>
          </p:nvPr>
        </p:nvSpPr>
        <p:spPr/>
        <p:txBody>
          <a:bodyPr/>
          <a:lstStyle/>
          <a:p>
            <a:fld id="{B18EB6DE-E9AA-464C-B10A-FCD39DF0A3D3}" type="datetimeFigureOut">
              <a:rPr lang="hr-HR" smtClean="0"/>
              <a:t>4.7.2020.</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2931738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8EB6DE-E9AA-464C-B10A-FCD39DF0A3D3}" type="datetimeFigureOut">
              <a:rPr lang="hr-HR" smtClean="0"/>
              <a:t>4.7.2020.</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3823116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8EB6DE-E9AA-464C-B10A-FCD39DF0A3D3}" type="datetimeFigureOut">
              <a:rPr lang="hr-HR" smtClean="0"/>
              <a:t>4.7.2020.</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141202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8EB6DE-E9AA-464C-B10A-FCD39DF0A3D3}" type="datetimeFigureOut">
              <a:rPr lang="hr-HR" smtClean="0"/>
              <a:t>4.7.2020.</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14ED1135-C592-4887-BB37-C7FA883C5486}" type="slidenum">
              <a:rPr lang="hr-HR" smtClean="0"/>
              <a:t>‹#›</a:t>
            </a:fld>
            <a:endParaRPr lang="hr-HR"/>
          </a:p>
        </p:txBody>
      </p:sp>
    </p:spTree>
    <p:extLst>
      <p:ext uri="{BB962C8B-B14F-4D97-AF65-F5344CB8AC3E}">
        <p14:creationId xmlns:p14="http://schemas.microsoft.com/office/powerpoint/2010/main" val="1079588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hr-H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8EB6DE-E9AA-464C-B10A-FCD39DF0A3D3}" type="datetimeFigureOut">
              <a:rPr lang="hr-HR" smtClean="0"/>
              <a:t>4.7.2020.</a:t>
            </a:fld>
            <a:endParaRPr lang="hr-H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ED1135-C592-4887-BB37-C7FA883C5486}" type="slidenum">
              <a:rPr lang="hr-HR" smtClean="0"/>
              <a:t>‹#›</a:t>
            </a:fld>
            <a:endParaRPr lang="hr-HR"/>
          </a:p>
        </p:txBody>
      </p:sp>
    </p:spTree>
    <p:extLst>
      <p:ext uri="{BB962C8B-B14F-4D97-AF65-F5344CB8AC3E}">
        <p14:creationId xmlns:p14="http://schemas.microsoft.com/office/powerpoint/2010/main" val="441128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hr-HR" dirty="0" smtClean="0"/>
              <a:t>METODOLOGIJA KREIRANJA ZADATAKA RJEŠAVANJA PROBLEMA</a:t>
            </a:r>
            <a:endParaRPr lang="hr-HR" dirty="0"/>
          </a:p>
        </p:txBody>
      </p:sp>
      <p:sp>
        <p:nvSpPr>
          <p:cNvPr id="3" name="Subtitle 2"/>
          <p:cNvSpPr>
            <a:spLocks noGrp="1"/>
          </p:cNvSpPr>
          <p:nvPr>
            <p:ph type="subTitle" idx="1"/>
          </p:nvPr>
        </p:nvSpPr>
        <p:spPr/>
        <p:txBody>
          <a:bodyPr/>
          <a:lstStyle/>
          <a:p>
            <a:r>
              <a:rPr lang="hr-HR" dirty="0" smtClean="0"/>
              <a:t>KRALJEVICA</a:t>
            </a:r>
          </a:p>
          <a:p>
            <a:r>
              <a:rPr lang="hr-HR" sz="2000" dirty="0" smtClean="0"/>
              <a:t>SRPANJ 2020.</a:t>
            </a:r>
          </a:p>
          <a:p>
            <a:r>
              <a:rPr lang="hr-HR" sz="2000" dirty="0" smtClean="0"/>
              <a:t>Viši savjetnik Žarko Bošnjak</a:t>
            </a:r>
            <a:endParaRPr lang="hr-HR" sz="2000" dirty="0"/>
          </a:p>
        </p:txBody>
      </p:sp>
    </p:spTree>
    <p:extLst>
      <p:ext uri="{BB962C8B-B14F-4D97-AF65-F5344CB8AC3E}">
        <p14:creationId xmlns:p14="http://schemas.microsoft.com/office/powerpoint/2010/main" val="756259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832648"/>
          </a:xfrm>
        </p:spPr>
        <p:txBody>
          <a:bodyPr>
            <a:normAutofit fontScale="85000" lnSpcReduction="10000"/>
          </a:bodyPr>
          <a:lstStyle/>
          <a:p>
            <a:r>
              <a:rPr lang="hr-HR" dirty="0"/>
              <a:t>Situacije, odnosno konteksti u koje su smješteni zadatci dio su svakodnevnog iskustva učenika koji se odnose na neki problem. Zadatci se odnose na stvarne i autentične situacije ili društvene probleme. U takvim kontekstima učenici rješavaju nerutinske probleme integrirajući generička znanja i kompetencije usvojene u nastavi različitih predmeta. </a:t>
            </a:r>
          </a:p>
          <a:p>
            <a:r>
              <a:rPr lang="vi-VN" b="1" dirty="0"/>
              <a:t>Na temelju prethodno iznesenog konceptualnog okvira sastavljen je nacrt ispita. Nacrt se sastoji od dvije ključne sastavnice: vrste rješavanja problema i konteksta u kojima se ostvaruje rješavanje problema. Posebnost je ovoga ispita što su kao temelj za izradu konteksta poslužili ishodi i sadržaji predmetnih kurikuluma i međupredmetnih tema. </a:t>
            </a:r>
            <a:endParaRPr lang="hr-HR" dirty="0"/>
          </a:p>
        </p:txBody>
      </p:sp>
    </p:spTree>
    <p:extLst>
      <p:ext uri="{BB962C8B-B14F-4D97-AF65-F5344CB8AC3E}">
        <p14:creationId xmlns:p14="http://schemas.microsoft.com/office/powerpoint/2010/main" val="151568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normAutofit lnSpcReduction="10000"/>
          </a:bodyPr>
          <a:lstStyle/>
          <a:p>
            <a:r>
              <a:rPr lang="vi-VN" dirty="0"/>
              <a:t>Pritom se posebno vodilo računa o važnosti tema za unapređivanje i održavanje kvalitete života pojedinaca i društva, kao i o interesima učenika, važnosti pojedinih tema za njihov život, a u skladu s njihovom dobi. Sadržajna su područja opisana u sljedećem poglavlju. </a:t>
            </a:r>
          </a:p>
          <a:p>
            <a:r>
              <a:rPr lang="hr-HR" dirty="0"/>
              <a:t>Ispit kojim se mjeri kompetencija rješavanja problema sastoji se od više ispitnih cjelina, odnosno </a:t>
            </a:r>
            <a:r>
              <a:rPr lang="hr-HR" b="1" dirty="0"/>
              <a:t>scenarija</a:t>
            </a:r>
            <a:r>
              <a:rPr lang="hr-HR" dirty="0"/>
              <a:t>, unutar kojih se nalazi više zadataka povezanih kontekstom i polaznim sadržajima odnosno izvorima informacija. </a:t>
            </a:r>
          </a:p>
        </p:txBody>
      </p:sp>
    </p:spTree>
    <p:extLst>
      <p:ext uri="{BB962C8B-B14F-4D97-AF65-F5344CB8AC3E}">
        <p14:creationId xmlns:p14="http://schemas.microsoft.com/office/powerpoint/2010/main" val="38848440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196752"/>
            <a:ext cx="8290047"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16295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49268" y="1340768"/>
            <a:ext cx="7989869"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14846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268760"/>
            <a:ext cx="8046654"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6755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CILJ ZADATAKA</a:t>
            </a:r>
            <a:endParaRPr lang="hr-HR" dirty="0"/>
          </a:p>
        </p:txBody>
      </p:sp>
      <p:sp>
        <p:nvSpPr>
          <p:cNvPr id="3" name="Content Placeholder 2"/>
          <p:cNvSpPr>
            <a:spLocks noGrp="1"/>
          </p:cNvSpPr>
          <p:nvPr>
            <p:ph idx="1"/>
          </p:nvPr>
        </p:nvSpPr>
        <p:spPr/>
        <p:txBody>
          <a:bodyPr>
            <a:normAutofit lnSpcReduction="10000"/>
          </a:bodyPr>
          <a:lstStyle/>
          <a:p>
            <a:r>
              <a:rPr lang="hr-HR" dirty="0"/>
              <a:t>U skladu s definicijom kompetencije rješavanja problema, svi zadatci kojima se ispituje kompetencija rješavanja problema usmjereni su na sposobnost učenika za rješavanje problema, pri čemu zadatci zadovoljavaju dva osnovna uvjeta: </a:t>
            </a:r>
            <a:r>
              <a:rPr lang="hr-HR" b="1" dirty="0"/>
              <a:t>ispituju sposobnosti mišljenja višega reda</a:t>
            </a:r>
            <a:r>
              <a:rPr lang="hr-HR" dirty="0"/>
              <a:t>, odnosno procese koji dovode do rješenja </a:t>
            </a:r>
            <a:r>
              <a:rPr lang="hr-HR" b="1" dirty="0"/>
              <a:t>stvarnih</a:t>
            </a:r>
            <a:r>
              <a:rPr lang="hr-HR" dirty="0"/>
              <a:t> i autentičnih problema, te zahtijevaju </a:t>
            </a:r>
            <a:r>
              <a:rPr lang="hr-HR" b="1" dirty="0"/>
              <a:t>integraciju vještina i znanja</a:t>
            </a:r>
            <a:r>
              <a:rPr lang="hr-HR" dirty="0"/>
              <a:t> iz različitih predmetnih područja. </a:t>
            </a:r>
          </a:p>
        </p:txBody>
      </p:sp>
    </p:spTree>
    <p:extLst>
      <p:ext uri="{BB962C8B-B14F-4D97-AF65-F5344CB8AC3E}">
        <p14:creationId xmlns:p14="http://schemas.microsoft.com/office/powerpoint/2010/main" val="8542885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777283"/>
          </a:xfrm>
        </p:spPr>
        <p:txBody>
          <a:bodyPr/>
          <a:lstStyle/>
          <a:p>
            <a:r>
              <a:rPr lang="hr-HR" dirty="0" smtClean="0"/>
              <a:t>HVALA NA PAŽNJI I SRETNO U TRAŽENJU TEMA, IZRADI SCENARIJA I KREIRANJU ZADATAKA</a:t>
            </a:r>
            <a:endParaRPr lang="hr-HR" dirty="0"/>
          </a:p>
        </p:txBody>
      </p:sp>
    </p:spTree>
    <p:extLst>
      <p:ext uri="{BB962C8B-B14F-4D97-AF65-F5344CB8AC3E}">
        <p14:creationId xmlns:p14="http://schemas.microsoft.com/office/powerpoint/2010/main" val="3673639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b="1" dirty="0"/>
              <a:t>Konceptualni okvir </a:t>
            </a:r>
            <a:endParaRPr lang="hr-HR" dirty="0"/>
          </a:p>
        </p:txBody>
      </p:sp>
      <p:sp>
        <p:nvSpPr>
          <p:cNvPr id="3" name="Content Placeholder 2"/>
          <p:cNvSpPr>
            <a:spLocks noGrp="1"/>
          </p:cNvSpPr>
          <p:nvPr>
            <p:ph idx="1"/>
          </p:nvPr>
        </p:nvSpPr>
        <p:spPr/>
        <p:txBody>
          <a:bodyPr/>
          <a:lstStyle/>
          <a:p>
            <a:r>
              <a:rPr lang="hr-HR" dirty="0"/>
              <a:t>Kao polazišna točka za razvoj konceptualnog okvira na temelju kojega su razvijeni zadatci za ispitivanje kompetencije rješavanja problema učenika u sklopu evaluacije eksperimentalnog programa „Škola za život“ preuzet je konceptualni okvir domene rješavanja problema iz OECD-ova istraživanja PISA 2003 (OECD, 2003). </a:t>
            </a:r>
          </a:p>
        </p:txBody>
      </p:sp>
    </p:spTree>
    <p:extLst>
      <p:ext uri="{BB962C8B-B14F-4D97-AF65-F5344CB8AC3E}">
        <p14:creationId xmlns:p14="http://schemas.microsoft.com/office/powerpoint/2010/main" val="16179696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rmAutofit/>
          </a:bodyPr>
          <a:lstStyle/>
          <a:p>
            <a:r>
              <a:rPr lang="vi-VN" dirty="0"/>
              <a:t>Prema PISA-inu okviru kompetencija rješavanja problema definirana je kao „</a:t>
            </a:r>
            <a:r>
              <a:rPr lang="vi-VN" i="1" dirty="0"/>
              <a:t>sposobnost korištenja kognitivnih procesa kako bi se riješile stvarne, međudisciplinarne problemske situacije u kojima metoda rješavanja nije odmah vidljiva i u kojima se primjenjuju znanja i vještine iz različitih predmetnih područja poput matematike, prirodoslovlja i čitalačke pismenosti</a:t>
            </a:r>
            <a:r>
              <a:rPr lang="vi-VN" dirty="0"/>
              <a:t>“ (OECD, 2003, str. 17). </a:t>
            </a:r>
            <a:endParaRPr lang="hr-HR" dirty="0"/>
          </a:p>
        </p:txBody>
      </p:sp>
    </p:spTree>
    <p:extLst>
      <p:ext uri="{BB962C8B-B14F-4D97-AF65-F5344CB8AC3E}">
        <p14:creationId xmlns:p14="http://schemas.microsoft.com/office/powerpoint/2010/main" val="2813686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rmAutofit/>
          </a:bodyPr>
          <a:lstStyle/>
          <a:p>
            <a:r>
              <a:rPr lang="hr-HR" dirty="0"/>
              <a:t>Iako kompetencija rješavanja problema podrazumijeva širok raspon problema s kojima se pojedinci susreću u svim kontekstima stvarnoga života, pri razvoju zadataka upotrijebljena j</a:t>
            </a:r>
            <a:r>
              <a:rPr lang="hr-HR" dirty="0" smtClean="0"/>
              <a:t>e </a:t>
            </a:r>
            <a:r>
              <a:rPr lang="hr-HR" dirty="0"/>
              <a:t>klasifikacija koja obuhvaća tri osnovne </a:t>
            </a:r>
            <a:r>
              <a:rPr lang="hr-HR" b="1" dirty="0"/>
              <a:t>vrste problema</a:t>
            </a:r>
            <a:r>
              <a:rPr lang="hr-HR" dirty="0"/>
              <a:t>: </a:t>
            </a:r>
            <a:r>
              <a:rPr lang="hr-HR" i="1" dirty="0"/>
              <a:t>donošenje odluka</a:t>
            </a:r>
            <a:r>
              <a:rPr lang="hr-HR" dirty="0"/>
              <a:t>, </a:t>
            </a:r>
            <a:r>
              <a:rPr lang="hr-HR" i="1" dirty="0"/>
              <a:t>analiza i dizajn sustava </a:t>
            </a:r>
            <a:r>
              <a:rPr lang="hr-HR" dirty="0"/>
              <a:t>te </a:t>
            </a:r>
            <a:r>
              <a:rPr lang="hr-HR" i="1" dirty="0"/>
              <a:t>otklanjanje poteškoća</a:t>
            </a:r>
            <a:r>
              <a:rPr lang="hr-HR" dirty="0"/>
              <a:t>. Te tri vrste problema generičke su strukture koje obuhvaćaju najvažnije aspekte svakodnevnog analitičkog zaključivanja. </a:t>
            </a:r>
          </a:p>
        </p:txBody>
      </p:sp>
    </p:spTree>
    <p:extLst>
      <p:ext uri="{BB962C8B-B14F-4D97-AF65-F5344CB8AC3E}">
        <p14:creationId xmlns:p14="http://schemas.microsoft.com/office/powerpoint/2010/main" val="34793091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648072"/>
          </a:xfrm>
        </p:spPr>
        <p:txBody>
          <a:bodyPr>
            <a:normAutofit/>
          </a:bodyPr>
          <a:lstStyle/>
          <a:p>
            <a:r>
              <a:rPr lang="hr-HR" sz="3600" dirty="0" smtClean="0"/>
              <a:t>DONOŠENJE ODLUKA</a:t>
            </a:r>
            <a:endParaRPr lang="hr-HR" sz="3600" dirty="0"/>
          </a:p>
        </p:txBody>
      </p:sp>
      <p:sp>
        <p:nvSpPr>
          <p:cNvPr id="3" name="Content Placeholder 2"/>
          <p:cNvSpPr>
            <a:spLocks noGrp="1"/>
          </p:cNvSpPr>
          <p:nvPr>
            <p:ph idx="1"/>
          </p:nvPr>
        </p:nvSpPr>
        <p:spPr>
          <a:xfrm>
            <a:off x="611560" y="836712"/>
            <a:ext cx="8075240" cy="5832648"/>
          </a:xfrm>
        </p:spPr>
        <p:txBody>
          <a:bodyPr>
            <a:noAutofit/>
          </a:bodyPr>
          <a:lstStyle/>
          <a:p>
            <a:r>
              <a:rPr lang="vi-VN" sz="2100" dirty="0"/>
              <a:t>Problemi </a:t>
            </a:r>
            <a:r>
              <a:rPr lang="vi-VN" sz="2100" i="1" dirty="0"/>
              <a:t>donošenja odluka </a:t>
            </a:r>
            <a:r>
              <a:rPr lang="vi-VN" sz="2100" dirty="0"/>
              <a:t>zahtijevaju od učenika da razumije situaciju koja obuhvaća određen broj alternativa ili ograničenja te da donesu najbolju odluku koja je u skladu s navedenim ograničenjima, odnosno koja zadovoljava sve uvjete. Na primjer, u zadatku u kojemu su navedene informacije o različitim vrstama lijekova, učenici trebaju odlučiti koji lijek odgovara pacijentu s obzirom na njegovu dob, simptome bolesti i druge navedene uvjete. Zadatci donošenja odluka obično od učenika zahtijevaju razumijevanje navedenih informacija, prepoznavanje relevantnih obilježja ili ograničenja, odnosno uvjeta koje je potrebno zadovoljiti, provjeru zadovoljava li rješenje sve navedene uvjete te iznošenje i obrazlaganje odluke. U takvim zadatcima učenici često trebaju objediniti informacije iz više </a:t>
            </a:r>
            <a:r>
              <a:rPr lang="hr-HR" sz="2100" dirty="0"/>
              <a:t>izvora (kombinatorno zaključivanje) i odabrati najbolje rješenje. Težina zadataka donošenja odluka ovisi o količini, složenosti, eksplicitnosti navedenih informacija, načinu prikazivanja informacija (tekstualni prikaz, grafički prikaz, tablični prikaz itd.) i količini navedenih uvjeta koji trebaju biti zadovoljeni. </a:t>
            </a:r>
          </a:p>
        </p:txBody>
      </p:sp>
    </p:spTree>
    <p:extLst>
      <p:ext uri="{BB962C8B-B14F-4D97-AF65-F5344CB8AC3E}">
        <p14:creationId xmlns:p14="http://schemas.microsoft.com/office/powerpoint/2010/main" val="130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ANALIZA I DIZAJN SUSTAVA</a:t>
            </a:r>
            <a:endParaRPr lang="hr-HR" dirty="0"/>
          </a:p>
        </p:txBody>
      </p:sp>
      <p:sp>
        <p:nvSpPr>
          <p:cNvPr id="3" name="Content Placeholder 2"/>
          <p:cNvSpPr>
            <a:spLocks noGrp="1"/>
          </p:cNvSpPr>
          <p:nvPr>
            <p:ph idx="1"/>
          </p:nvPr>
        </p:nvSpPr>
        <p:spPr/>
        <p:txBody>
          <a:bodyPr>
            <a:normAutofit fontScale="70000" lnSpcReduction="20000"/>
          </a:bodyPr>
          <a:lstStyle/>
          <a:p>
            <a:r>
              <a:rPr lang="vi-VN" dirty="0"/>
              <a:t>Problemi </a:t>
            </a:r>
            <a:r>
              <a:rPr lang="vi-VN" i="1" dirty="0"/>
              <a:t>analize i dizajna sustava </a:t>
            </a:r>
            <a:r>
              <a:rPr lang="vi-VN" dirty="0"/>
              <a:t>zahtijevaju od učenika da na temelju navedenih informacija o odnosima među obilježjima problema analiziraju složenu situaciju kako bi razumjeli njezinu logiku i/ili dizajnirali sustav koji funkcionira i postiže određene ciljeve. Na primjer, u zadatku u kojemu su prikazane informacije o sustavu posudbe knjiga u knjižnici, učenici trebaju analizirati sustav i na temelju informacija izraditi novi sustav posudbe knjiga za jednu drugu knjižnicu, vodeći pritom računa o novim ograničenjima i uvjetima. Problemi analize i dizajna sustava razlikuju se od problema donošenja odluka u dva ključna aspekta. Prvo, učenici trebaju analizirati sustav ili dizajnirati rješenje problema umjesto odabira jedne od više mogućnosti. Drugo, opisana situacija najčešće se sastoji od složenog sustava međusobno zavisnih varijabli, a rješenje nije uvijek očito. </a:t>
            </a:r>
            <a:endParaRPr lang="hr-HR" dirty="0"/>
          </a:p>
        </p:txBody>
      </p:sp>
    </p:spTree>
    <p:extLst>
      <p:ext uri="{BB962C8B-B14F-4D97-AF65-F5344CB8AC3E}">
        <p14:creationId xmlns:p14="http://schemas.microsoft.com/office/powerpoint/2010/main" val="22329904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fontScale="92500" lnSpcReduction="20000"/>
          </a:bodyPr>
          <a:lstStyle/>
          <a:p>
            <a:r>
              <a:rPr lang="hr-HR" dirty="0"/>
              <a:t>Za razliku od problema analize i dizajna sustava, u zadatcima donošenja odluka varijable uglavnom nisu u složenom odnosu. Ograničenja i uvjeti jasnije su postavljeni, a odluke je lakše obrazložiti. </a:t>
            </a:r>
          </a:p>
          <a:p>
            <a:r>
              <a:rPr lang="vi-VN" dirty="0"/>
              <a:t>Zadatci analize i dizajna sustava u pravilu zahtijevaju utvrđivanje zavisnih varijabli, razumijevanje složenih odnosa i utvrđivanje važnih obilježja. Takvi zadatci zahtijevaju od učenika da vrednuju i provjeravaju rješenja, dobro ih obrazlože i iznesu. Na težinu zadataka analize i dizajna sustava utječe složenost situacije (broj varijabli, složenost odnosa među varijablama). </a:t>
            </a:r>
            <a:endParaRPr lang="hr-HR" dirty="0" smtClean="0"/>
          </a:p>
          <a:p>
            <a:endParaRPr lang="hr-HR" dirty="0"/>
          </a:p>
        </p:txBody>
      </p:sp>
    </p:spTree>
    <p:extLst>
      <p:ext uri="{BB962C8B-B14F-4D97-AF65-F5344CB8AC3E}">
        <p14:creationId xmlns:p14="http://schemas.microsoft.com/office/powerpoint/2010/main" val="18793134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OTKLANJANJE POTEŠKOĆA</a:t>
            </a:r>
            <a:endParaRPr lang="hr-HR" dirty="0"/>
          </a:p>
        </p:txBody>
      </p:sp>
      <p:sp>
        <p:nvSpPr>
          <p:cNvPr id="3" name="Content Placeholder 2"/>
          <p:cNvSpPr>
            <a:spLocks noGrp="1"/>
          </p:cNvSpPr>
          <p:nvPr>
            <p:ph idx="1"/>
          </p:nvPr>
        </p:nvSpPr>
        <p:spPr/>
        <p:txBody>
          <a:bodyPr>
            <a:normAutofit fontScale="70000" lnSpcReduction="20000"/>
          </a:bodyPr>
          <a:lstStyle/>
          <a:p>
            <a:r>
              <a:rPr lang="vi-VN" dirty="0"/>
              <a:t>Problemi </a:t>
            </a:r>
            <a:r>
              <a:rPr lang="vi-VN" i="1" dirty="0"/>
              <a:t>otklanjanja poteškoća </a:t>
            </a:r>
            <a:r>
              <a:rPr lang="vi-VN" dirty="0"/>
              <a:t>zahtijevaju od učenika da razumiju glavna obilježja sustava ili da utvrde pogrešku ili nepravilnost u radu nekoga dijela sustava ili mehanizma. Primjer je zadatka otklanjanja poteškoća zadatak u kojemu učenici trebaju ustanoviti zašto iz pumpe za gumu na biciklu ne izlazi zrak. Za razliku od zadataka donošenja odluka ili analize i dizajna sustava, zadatci otklanjanja poteškoća ne uključuju odabir </a:t>
            </a:r>
            <a:r>
              <a:rPr lang="vi-VN" dirty="0" smtClean="0"/>
              <a:t>na</a:t>
            </a:r>
            <a:r>
              <a:rPr lang="hr-HR" dirty="0" smtClean="0"/>
              <a:t>J</a:t>
            </a:r>
            <a:r>
              <a:rPr lang="vi-VN" dirty="0" smtClean="0"/>
              <a:t>bolje </a:t>
            </a:r>
            <a:r>
              <a:rPr lang="vi-VN" dirty="0"/>
              <a:t>mogućnosti, kao ni dizajniranje sustava koji bi odgovarao određenim uvjetima, već učenici trebaju razumjeti logiku uzročno-posljedičnog mehanizma poput rada nekog fizičkog sustava ili nekog postupka. U takvim zadatcima iznimno je važan prikaz rješenja jer ti zadatci zahtijevaju integraciju različitih vrsta informacija (primjerice ilustracija i tekst). </a:t>
            </a:r>
            <a:endParaRPr lang="hr-HR" dirty="0"/>
          </a:p>
        </p:txBody>
      </p:sp>
    </p:spTree>
    <p:extLst>
      <p:ext uri="{BB962C8B-B14F-4D97-AF65-F5344CB8AC3E}">
        <p14:creationId xmlns:p14="http://schemas.microsoft.com/office/powerpoint/2010/main" val="41117083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Autofit/>
          </a:bodyPr>
          <a:lstStyle/>
          <a:p>
            <a:r>
              <a:rPr lang="hr-HR" sz="2800" dirty="0" smtClean="0"/>
              <a:t>KONTEKST RJEŠAVANJA PROBLEMA</a:t>
            </a:r>
            <a:endParaRPr lang="hr-HR" sz="28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95736" y="836712"/>
            <a:ext cx="5154025" cy="5472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68997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951</Words>
  <Application>Microsoft Office PowerPoint</Application>
  <PresentationFormat>On-screen Show (4:3)</PresentationFormat>
  <Paragraphs>24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METODOLOGIJA KREIRANJA ZADATAKA RJEŠAVANJA PROBLEMA</vt:lpstr>
      <vt:lpstr>Konceptualni okvir </vt:lpstr>
      <vt:lpstr>PowerPoint Presentation</vt:lpstr>
      <vt:lpstr>PowerPoint Presentation</vt:lpstr>
      <vt:lpstr>DONOŠENJE ODLUKA</vt:lpstr>
      <vt:lpstr>ANALIZA I DIZAJN SUSTAVA</vt:lpstr>
      <vt:lpstr>PowerPoint Presentation</vt:lpstr>
      <vt:lpstr>OTKLANJANJE POTEŠKOĆA</vt:lpstr>
      <vt:lpstr>KONTEKST RJEŠAVANJA PROBLEMA</vt:lpstr>
      <vt:lpstr>PowerPoint Presentation</vt:lpstr>
      <vt:lpstr>PowerPoint Presentation</vt:lpstr>
      <vt:lpstr>PowerPoint Presentation</vt:lpstr>
      <vt:lpstr>PowerPoint Presentation</vt:lpstr>
      <vt:lpstr>PowerPoint Presentation</vt:lpstr>
      <vt:lpstr>CILJ ZADATAKA</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Arwen</dc:creator>
  <cp:lastModifiedBy>Arwen</cp:lastModifiedBy>
  <cp:revision>8</cp:revision>
  <dcterms:created xsi:type="dcterms:W3CDTF">2020-07-04T20:19:51Z</dcterms:created>
  <dcterms:modified xsi:type="dcterms:W3CDTF">2020-07-04T21:19:29Z</dcterms:modified>
</cp:coreProperties>
</file>