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21"/>
  </p:notesMasterIdLst>
  <p:sldIdLst>
    <p:sldId id="257" r:id="rId5"/>
    <p:sldId id="268" r:id="rId6"/>
    <p:sldId id="263" r:id="rId7"/>
    <p:sldId id="262" r:id="rId8"/>
    <p:sldId id="266" r:id="rId9"/>
    <p:sldId id="265" r:id="rId10"/>
    <p:sldId id="267" r:id="rId11"/>
    <p:sldId id="259" r:id="rId12"/>
    <p:sldId id="261" r:id="rId13"/>
    <p:sldId id="260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rednji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rednji stil 2 - Isticanj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E30A9A-8168-4013-AAD1-333D0CB25AE0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23978-145D-4214-90CD-5814BA39C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43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02E50-F676-43B1-AF5E-A84EE39E7518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29939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Pomoću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navedenih primjera očekivanja MPT opisati kako se očekivanja označuju (kratica </a:t>
            </a:r>
            <a:r>
              <a:rPr lang="hr-HR" sz="1200" b="0" i="0" kern="1200" baseline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međupredmetne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teme, domena, ciklus i redni broj očekivanja unutar kurikuluma.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Očekivanja se mogu ostvariti različitim načinima i oblicima odgojno-obrazovnog rada i planiranja poučavanja.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Mogu se</a:t>
            </a: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ugrađivati u predmetnu nastavu ili ostvarivati kroz zajedničke projekte. Učitelji ili nastavnici i stručni suradnici međusobno surađuju pri planiranju ostvarivanja odgojno-obrazovnih očekivanja </a:t>
            </a:r>
            <a:r>
              <a:rPr lang="hr-HR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međupredmetnih</a:t>
            </a:r>
            <a:r>
              <a:rPr lang="hr-H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tema.</a:t>
            </a:r>
            <a:endParaRPr lang="hr-H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 ovom dijelu potrebno je objasniti da se u procesu planiranja navode očekivanja </a:t>
            </a:r>
            <a:r>
              <a:rPr lang="hr-HR" sz="1200" b="0" i="0" kern="1200" baseline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međupredmetnih</a:t>
            </a:r>
            <a:r>
              <a:rPr lang="hr-H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tema te da ih nije potrebno posebno evidentirati u e-Dnevnik. </a:t>
            </a:r>
            <a:endParaRPr lang="hr-HR" b="1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20281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02E50-F676-43B1-AF5E-A84EE39E7518}" type="slidenum">
              <a:rPr lang="hr-HR" smtClean="0"/>
              <a:t>13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29939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73EBD6-A4A0-4EFA-9DD2-34B15FAC40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727FA4A-11C9-4EDE-8AA8-7ACB553838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037F6B1-F8DE-4F86-A8A1-A2B3978A3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65D896E-2353-4FA6-9591-6371F027D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AECA6EC-8C13-48C7-B61B-462CE726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030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4D3DA1D-8815-466D-998B-161432450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C80FF99-FBCD-4050-9AE4-4CED22EE82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27AA725-DFA2-4D78-A033-22D355546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7418D22-B903-47F2-BE7E-6AE7D643B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7779DAC-4BBC-41FD-A3BE-9EAF4E986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7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95EB87A-3F07-421A-B1B5-1CBB9C19BD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C768CAB-346E-403C-B78B-D98B549BA2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E92264B-F910-4DE4-B531-2EA04CABB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F0BE71D-1DD6-4035-AA88-28D835A71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CABDF72-6D17-4CFB-8868-872FF437C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154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0CB5707-A123-43F6-9547-CE5D8ECBA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81CB6C0-452E-44B4-A7E1-10D26F4C8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1FB416-8AC3-4BBB-814B-774FADD0C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54BCBA5-FADF-495F-9218-FA41C829B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EC74D31-FFF9-4ED0-8BDE-04D128FF7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098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0C6E02-76CF-4FF5-AF4B-D39EB4347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FA62E3E-5045-451C-9F24-26F5AEA743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E7B77C6-3CAA-47A7-99D1-97A58AA74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DAE5E65-A78F-481F-A2FA-339EE2728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D7CFB76-7D75-4D8F-9A3A-7F1768967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710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B5851C3-D927-450B-8ACD-D7143111C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A3D8B02-F89A-42A8-B34E-8300A383B5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7F79F97-6793-4749-81B0-4987A48F9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D9B10C2-6BF1-4C31-88D3-F9C7B0B53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4016D7F-6EA9-4D99-9977-797EF49E4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5149B8A-10E1-4A52-9A22-1B896D9BE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92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809155A-1713-4A64-80D1-CC9165CFF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A6B95A6-35C7-4AF1-B1D7-2EA30F3EE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2DD5A40-DB4F-4A1B-8930-410D55C51F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06FBAC94-EA54-4EAA-B733-81B9A68C31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AA6B72A3-A57D-4602-98AC-C735B75002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C53EC7E7-A392-46B7-9F2B-BC0BE1757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4F398A40-B7A9-453E-BEFF-F18CF3C91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5D299E36-B900-4BC4-80EB-111AA3726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91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897C3D3-7FE5-4E43-AA9E-24B0F36AD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1B5E51C8-B302-4B5E-A90B-9D85B081E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C6FF7DD2-10A8-48A1-97C0-36B767CE8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D61426E4-9ED3-485E-ADC0-1D3DE8728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020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5E863B2A-5B9D-4149-8321-55836F69D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E73B214E-64D3-49DF-B2D6-AF7404CCA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A55C1E47-5350-47B3-9D69-16E7396AD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16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C0B15DE-5A61-4720-A330-65EFF750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64C3D98-4F50-4499-8144-231409052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54340AE-591B-42AF-BD80-15EA63E797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99898FC-9F23-4254-8A32-9309FEA6D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ED8627E-8DE2-4EC6-8790-8ACAD798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C611D37-3C4C-4AEB-9F7B-DDE8BEBA2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50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07B8B5-9ED4-43C3-830D-B0966B9C1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A4A5C0AD-3341-4437-99C0-B47A0D9268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F91A5BAF-2859-4B7C-9E4D-A876764185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44299CB-CE48-4888-8C00-72DCD0025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1369-E67A-49FB-ABC1-FAECFD0C3F77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F033C88-282F-40EF-8DD5-18E9DE815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4CBD92A-A7C8-4EA4-82D8-32124C97E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3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4000"/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26250A0B-8DF3-40BF-8AB2-F2A4BB89A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E216D17-312B-4575-A175-707201E54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E43C7A6-52F2-43A7-8006-E40DC33366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41369-E67A-49FB-ABC1-FAECFD0C3F77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4B9B66F-D7ED-44C2-BCB0-7F5C805A93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758E1EE-2CF3-42F1-8F97-2302C35273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CFE65-096E-4B48-B5B7-D6A20702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458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TK-GIK-6-prazan.xlsx" TargetMode="External"/><Relationship Id="rId2" Type="http://schemas.openxmlformats.org/officeDocument/2006/relationships/hyperlink" Target="TK-GIK-6-prijedlog.xlsx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TK-GIK-7-prazan.xlsx" TargetMode="External"/><Relationship Id="rId2" Type="http://schemas.openxmlformats.org/officeDocument/2006/relationships/hyperlink" Target="TK-GIK-7-prijedlog.xls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loomen.carnet.hr/course/view.php?id=10555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690876" y="3082882"/>
            <a:ext cx="9475835" cy="1176961"/>
          </a:xfrm>
        </p:spPr>
        <p:txBody>
          <a:bodyPr>
            <a:noAutofit/>
          </a:bodyPr>
          <a:lstStyle/>
          <a:p>
            <a:pPr algn="ctr"/>
            <a:r>
              <a:rPr lang="hr-HR" sz="4400" dirty="0"/>
              <a:t>  </a:t>
            </a:r>
            <a:r>
              <a:rPr lang="hr-HR" sz="4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Planiranje godišnjeg izvedbenog kurikuluma tehničke kulture 6. </a:t>
            </a:r>
            <a:r>
              <a:rPr lang="hr-HR" sz="4800" b="1">
                <a:solidFill>
                  <a:srgbClr val="002060"/>
                </a:solidFill>
                <a:latin typeface="Comic Sans MS" panose="030F0702030302020204" pitchFamily="66" charset="0"/>
              </a:rPr>
              <a:t>razreda</a:t>
            </a:r>
            <a:endParaRPr lang="en-US" sz="4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930856" y="4776396"/>
            <a:ext cx="8995873" cy="871671"/>
          </a:xfrm>
        </p:spPr>
        <p:txBody>
          <a:bodyPr>
            <a:normAutofit/>
          </a:bodyPr>
          <a:lstStyle/>
          <a:p>
            <a:pPr algn="ctr"/>
            <a:r>
              <a:rPr lang="hr-HR" sz="1600" dirty="0">
                <a:solidFill>
                  <a:srgbClr val="002060"/>
                </a:solidFill>
              </a:rPr>
              <a:t>Kraljevica, od 6. do 10. srpnja 2020.</a:t>
            </a:r>
          </a:p>
          <a:p>
            <a:pPr algn="ctr"/>
            <a:r>
              <a:rPr lang="hr-HR" sz="1600" dirty="0">
                <a:solidFill>
                  <a:srgbClr val="002060"/>
                </a:solidFill>
              </a:rPr>
              <a:t>Svjetlana Urbanek, prof.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68" y="204846"/>
            <a:ext cx="2901617" cy="953888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3732" y="204846"/>
            <a:ext cx="2396482" cy="86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716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9034008"/>
              </p:ext>
            </p:extLst>
          </p:nvPr>
        </p:nvGraphicFramePr>
        <p:xfrm>
          <a:off x="1372369" y="1610087"/>
          <a:ext cx="9957783" cy="49378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5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5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64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1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36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71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6490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mjesec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Teme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Sati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Domena A Dizajniranje i dokumentiranje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Domena B Tvorevine tehnike i tehnologije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Domena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C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Tehnika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r-HR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kvaliteta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života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Povezanost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2822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0133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kstniOkvir 4"/>
          <p:cNvSpPr txBox="1"/>
          <p:nvPr/>
        </p:nvSpPr>
        <p:spPr>
          <a:xfrm>
            <a:off x="3300174" y="508394"/>
            <a:ext cx="655026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hr-HR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Refleksija nakon izlaganja grupa:</a:t>
            </a:r>
          </a:p>
          <a:p>
            <a:pPr defTabSz="457200">
              <a:spcBef>
                <a:spcPct val="0"/>
              </a:spcBef>
            </a:pPr>
            <a:r>
              <a:rPr lang="hr-HR" sz="2800" b="1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2" action="ppaction://hlinkfile"/>
              </a:rPr>
              <a:t>Prijedlog,GIK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2" action="ppaction://hlinkfile"/>
              </a:rPr>
              <a:t> 6. r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; 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3" action="ppaction://hlinkfile"/>
              </a:rPr>
              <a:t>GIK 6. r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054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690876" y="3082882"/>
            <a:ext cx="9475835" cy="1176961"/>
          </a:xfrm>
        </p:spPr>
        <p:txBody>
          <a:bodyPr>
            <a:noAutofit/>
          </a:bodyPr>
          <a:lstStyle/>
          <a:p>
            <a:pPr algn="ctr"/>
            <a:r>
              <a:rPr lang="hr-HR" sz="4400" dirty="0"/>
              <a:t>  </a:t>
            </a:r>
            <a:r>
              <a:rPr lang="hr-HR" sz="4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Planiranje godišnjeg izvedbenog kurikuluma tehničke kulture 7. razreda</a:t>
            </a:r>
            <a:endParaRPr lang="en-US" sz="4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930856" y="4776396"/>
            <a:ext cx="8995873" cy="871671"/>
          </a:xfrm>
        </p:spPr>
        <p:txBody>
          <a:bodyPr>
            <a:normAutofit/>
          </a:bodyPr>
          <a:lstStyle/>
          <a:p>
            <a:pPr algn="ctr"/>
            <a:r>
              <a:rPr lang="hr-HR" sz="1600" dirty="0">
                <a:solidFill>
                  <a:srgbClr val="002060"/>
                </a:solidFill>
              </a:rPr>
              <a:t>Kraljevica, od 6. do 10. srpnja 2020.</a:t>
            </a:r>
          </a:p>
          <a:p>
            <a:pPr algn="ctr"/>
            <a:r>
              <a:rPr lang="hr-HR" sz="1600" dirty="0">
                <a:solidFill>
                  <a:srgbClr val="002060"/>
                </a:solidFill>
              </a:rPr>
              <a:t>Svjetlana Urbanek, prof.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68" y="204846"/>
            <a:ext cx="2901617" cy="953888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3732" y="204846"/>
            <a:ext cx="2396482" cy="86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8528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04" y="432077"/>
            <a:ext cx="8596668" cy="1320800"/>
          </a:xfrm>
        </p:spPr>
        <p:txBody>
          <a:bodyPr>
            <a:normAutofit/>
          </a:bodyPr>
          <a:lstStyle/>
          <a:p>
            <a:r>
              <a:rPr lang="hr-HR" b="1">
                <a:solidFill>
                  <a:srgbClr val="002060"/>
                </a:solidFill>
              </a:rPr>
              <a:t>Skriveno </a:t>
            </a:r>
            <a:r>
              <a:rPr lang="hr-HR" b="1" dirty="0">
                <a:solidFill>
                  <a:srgbClr val="002060"/>
                </a:solidFill>
              </a:rPr>
              <a:t>blago</a:t>
            </a:r>
            <a:r>
              <a:rPr lang="hr-HR" sz="4400" b="1" dirty="0">
                <a:solidFill>
                  <a:srgbClr val="002060"/>
                </a:solidFill>
              </a:rPr>
              <a:t> </a:t>
            </a:r>
            <a:endParaRPr lang="en-US" sz="4400" b="1" dirty="0">
              <a:solidFill>
                <a:srgbClr val="00206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9704" y="1879001"/>
            <a:ext cx="10889841" cy="4673046"/>
          </a:xfrm>
        </p:spPr>
        <p:txBody>
          <a:bodyPr>
            <a:normAutofit/>
          </a:bodyPr>
          <a:lstStyle/>
          <a:p>
            <a:pPr lvl="0"/>
            <a:r>
              <a:rPr lang="hr-HR" sz="2600" dirty="0"/>
              <a:t>na papiriću koji ste izvukli nalazi se jedno slovo</a:t>
            </a:r>
          </a:p>
          <a:p>
            <a:pPr lvl="0"/>
            <a:r>
              <a:rPr lang="hr-HR" sz="2600" dirty="0"/>
              <a:t>napišite jednu svoju pozitivnu osobinu ili više koje počinju s tim početnim slovom</a:t>
            </a:r>
          </a:p>
          <a:p>
            <a:pPr lvl="0"/>
            <a:endParaRPr lang="hr-HR" sz="2600" dirty="0"/>
          </a:p>
          <a:p>
            <a:pPr lvl="0"/>
            <a:r>
              <a:rPr lang="hr-HR" sz="2600" dirty="0"/>
              <a:t>predstavite svoje pozitivne osobine </a:t>
            </a:r>
          </a:p>
          <a:p>
            <a:pPr lvl="0"/>
            <a:endParaRPr lang="hr-HR" sz="2600" dirty="0"/>
          </a:p>
          <a:p>
            <a:pPr lvl="0"/>
            <a:r>
              <a:rPr lang="hr-HR" sz="3200" b="1" dirty="0">
                <a:solidFill>
                  <a:srgbClr val="002060"/>
                </a:solidFill>
              </a:rPr>
              <a:t>Naše pozitivne osobine su skriveno blago u svima nama koje nas potiču da savladamo sve izazove i uživamo u poslu koji radimo.</a:t>
            </a:r>
          </a:p>
          <a:p>
            <a:pPr lvl="0"/>
            <a:endParaRPr lang="hr-HR" sz="2600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814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zervirano mjesto sadržaja 9">
            <a:extLst>
              <a:ext uri="{FF2B5EF4-FFF2-40B4-BE49-F238E27FC236}">
                <a16:creationId xmlns:a16="http://schemas.microsoft.com/office/drawing/2014/main" id="{301E5BD8-0410-4105-8052-27137DD84A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150"/>
            <a:ext cx="12192000" cy="6945150"/>
          </a:xfrm>
        </p:spPr>
      </p:pic>
    </p:spTree>
    <p:extLst>
      <p:ext uri="{BB962C8B-B14F-4D97-AF65-F5344CB8AC3E}">
        <p14:creationId xmlns:p14="http://schemas.microsoft.com/office/powerpoint/2010/main" val="3748815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743128"/>
            <a:ext cx="8596668" cy="732090"/>
          </a:xfrm>
        </p:spPr>
        <p:txBody>
          <a:bodyPr>
            <a:normAutofit fontScale="90000"/>
          </a:bodyPr>
          <a:lstStyle/>
          <a:p>
            <a:r>
              <a:rPr lang="hr-HR" sz="4900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  <a:t>Godišnji izvedbeni kurikulum </a:t>
            </a:r>
            <a:r>
              <a:rPr lang="hr-HR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rPr>
              <a:t> </a:t>
            </a:r>
            <a:br>
              <a:rPr lang="hr-HR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rPr>
            </a:br>
            <a:endParaRPr lang="en-US" sz="32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77334" y="2234099"/>
            <a:ext cx="8596668" cy="3880773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US" dirty="0" err="1"/>
              <a:t>vremenski</a:t>
            </a:r>
            <a:r>
              <a:rPr lang="en-US" dirty="0"/>
              <a:t> </a:t>
            </a:r>
            <a:r>
              <a:rPr lang="en-US" dirty="0" err="1"/>
              <a:t>tijek</a:t>
            </a:r>
            <a:r>
              <a:rPr lang="en-US" dirty="0"/>
              <a:t> </a:t>
            </a:r>
            <a:r>
              <a:rPr lang="hr-HR" dirty="0"/>
              <a:t>ostvarivanja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mjesecima</a:t>
            </a:r>
            <a:endParaRPr lang="en-US" dirty="0"/>
          </a:p>
          <a:p>
            <a:pPr fontAlgn="base"/>
            <a:r>
              <a:rPr lang="hr-HR" dirty="0"/>
              <a:t>naslove nastavnih tema (i podtema)</a:t>
            </a:r>
          </a:p>
          <a:p>
            <a:pPr fontAlgn="base"/>
            <a:r>
              <a:rPr lang="hr-HR" dirty="0"/>
              <a:t>planirani broj sati </a:t>
            </a:r>
          </a:p>
          <a:p>
            <a:pPr fontAlgn="base"/>
            <a:r>
              <a:rPr lang="hr-HR" dirty="0"/>
              <a:t>odgojno-obrazovne ishode predmeta po domenama i nastavnim temama </a:t>
            </a:r>
          </a:p>
          <a:p>
            <a:pPr fontAlgn="base"/>
            <a:r>
              <a:rPr lang="hr-HR" dirty="0"/>
              <a:t>povezanost s očekivanjima </a:t>
            </a:r>
            <a:r>
              <a:rPr lang="hr-HR" dirty="0" err="1"/>
              <a:t>međupredmetnih</a:t>
            </a:r>
            <a:r>
              <a:rPr lang="hr-HR" dirty="0"/>
              <a:t> tema i ishodima drugih predmeta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50392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96976" y="549780"/>
            <a:ext cx="8596668" cy="766272"/>
          </a:xfrm>
        </p:spPr>
        <p:txBody>
          <a:bodyPr>
            <a:normAutofit/>
          </a:bodyPr>
          <a:lstStyle/>
          <a:p>
            <a:r>
              <a:rPr lang="hr-HR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  <a:t>Radionica:</a:t>
            </a:r>
            <a:endParaRPr lang="en-US" b="1" dirty="0">
              <a:solidFill>
                <a:srgbClr val="00206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4" name="Rezervirano mjesto sadržaja 2"/>
          <p:cNvSpPr>
            <a:spLocks noGrp="1"/>
          </p:cNvSpPr>
          <p:nvPr>
            <p:ph idx="1"/>
          </p:nvPr>
        </p:nvSpPr>
        <p:spPr>
          <a:xfrm>
            <a:off x="720064" y="1615154"/>
            <a:ext cx="9212212" cy="3503383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hr-HR" sz="3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Izrada prijedloga godišnjeg izvedbenog kurikuluma za 7. r nastavnog predmeta Tehnička kultura</a:t>
            </a:r>
            <a:r>
              <a:rPr lang="hr-HR" sz="3400" dirty="0">
                <a:solidFill>
                  <a:srgbClr val="002060"/>
                </a:solidFill>
              </a:rPr>
              <a:t> </a:t>
            </a:r>
          </a:p>
          <a:p>
            <a:pPr fontAlgn="base">
              <a:buAutoNum type="arabicPeriod"/>
            </a:pPr>
            <a:endParaRPr lang="hr-HR" sz="3400" dirty="0"/>
          </a:p>
          <a:p>
            <a:pPr fontAlgn="base"/>
            <a:r>
              <a:rPr lang="en-US" sz="3400" dirty="0" err="1"/>
              <a:t>vremenski</a:t>
            </a:r>
            <a:r>
              <a:rPr lang="en-US" sz="3400" dirty="0"/>
              <a:t> </a:t>
            </a:r>
            <a:r>
              <a:rPr lang="en-US" sz="3400" dirty="0" err="1"/>
              <a:t>tijek</a:t>
            </a:r>
            <a:r>
              <a:rPr lang="en-US" sz="3400" dirty="0"/>
              <a:t> </a:t>
            </a:r>
            <a:r>
              <a:rPr lang="hr-HR" sz="3400" dirty="0"/>
              <a:t>ostvarivanja </a:t>
            </a:r>
            <a:r>
              <a:rPr lang="en-US" sz="3400" dirty="0" err="1"/>
              <a:t>po</a:t>
            </a:r>
            <a:r>
              <a:rPr lang="en-US" sz="3400" dirty="0"/>
              <a:t> </a:t>
            </a:r>
            <a:r>
              <a:rPr lang="en-US" sz="3400" dirty="0" err="1"/>
              <a:t>mjesecima</a:t>
            </a:r>
            <a:endParaRPr lang="en-US" sz="3400" dirty="0"/>
          </a:p>
          <a:p>
            <a:pPr fontAlgn="base"/>
            <a:r>
              <a:rPr lang="hr-HR" sz="3400" dirty="0"/>
              <a:t>naslove nastavnih tema (i podtema)</a:t>
            </a:r>
          </a:p>
          <a:p>
            <a:pPr fontAlgn="base"/>
            <a:r>
              <a:rPr lang="hr-HR" sz="3400" dirty="0"/>
              <a:t>planirani broj sati </a:t>
            </a:r>
          </a:p>
          <a:p>
            <a:pPr fontAlgn="base"/>
            <a:r>
              <a:rPr lang="hr-HR" sz="3400" dirty="0"/>
              <a:t>odgojno-obrazovne ishode predmeta po domenama i nastavnim temama </a:t>
            </a:r>
          </a:p>
          <a:p>
            <a:pPr fontAlgn="base"/>
            <a:r>
              <a:rPr lang="hr-HR" sz="3400" dirty="0"/>
              <a:t>povezanost s očekivanjima </a:t>
            </a:r>
            <a:r>
              <a:rPr lang="hr-HR" sz="3400" dirty="0" err="1"/>
              <a:t>međupredmetnih</a:t>
            </a:r>
            <a:r>
              <a:rPr lang="hr-HR" sz="3400" dirty="0"/>
              <a:t> tema i ishodima drugih predmeta</a:t>
            </a:r>
          </a:p>
          <a:p>
            <a:pPr fontAlgn="base"/>
            <a:endParaRPr lang="hr-HR" dirty="0"/>
          </a:p>
        </p:txBody>
      </p:sp>
      <p:sp>
        <p:nvSpPr>
          <p:cNvPr id="5" name="TekstniOkvir 4"/>
          <p:cNvSpPr txBox="1"/>
          <p:nvPr/>
        </p:nvSpPr>
        <p:spPr>
          <a:xfrm>
            <a:off x="796976" y="5600334"/>
            <a:ext cx="9135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Predstavnik grupe predstavlja prijedlog izvedbenog kurikuluma za 7. r TK </a:t>
            </a:r>
            <a:endParaRPr lang="en-US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594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129462"/>
              </p:ext>
            </p:extLst>
          </p:nvPr>
        </p:nvGraphicFramePr>
        <p:xfrm>
          <a:off x="1372369" y="1610087"/>
          <a:ext cx="9957783" cy="49378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5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5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64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1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36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71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6490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mjesec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Teme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Sati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Domena A Dizajniranje i dokumentiranje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Domena B Tvorevine tehnike i tehnologije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Domena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C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Tehnika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r-HR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kvaliteta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života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Odgojno-obrazovni ishodi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solidFill>
                            <a:schemeClr val="tx1"/>
                          </a:solidFill>
                          <a:effectLst/>
                        </a:rPr>
                        <a:t>Povezanost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2822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0133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313" marB="27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kstniOkvir 4"/>
          <p:cNvSpPr txBox="1"/>
          <p:nvPr/>
        </p:nvSpPr>
        <p:spPr>
          <a:xfrm>
            <a:off x="3300174" y="508394"/>
            <a:ext cx="655026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hr-HR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Refleksija nakon izlaganja grupa:</a:t>
            </a:r>
          </a:p>
          <a:p>
            <a:pPr defTabSz="457200">
              <a:spcBef>
                <a:spcPct val="0"/>
              </a:spcBef>
            </a:pPr>
            <a:r>
              <a:rPr lang="hr-HR" sz="2800" b="1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2" action="ppaction://hlinkfile"/>
              </a:rPr>
              <a:t>Prijedlog,GIK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2" action="ppaction://hlinkfile"/>
              </a:rPr>
              <a:t> 7. r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; </a:t>
            </a:r>
            <a:r>
              <a:rPr lang="hr-H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hlinkClick r:id="rId3" action="ppaction://hlinkfile"/>
              </a:rPr>
              <a:t>GIK 7. r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81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04" y="432077"/>
            <a:ext cx="8596668" cy="1320800"/>
          </a:xfrm>
        </p:spPr>
        <p:txBody>
          <a:bodyPr>
            <a:normAutofit/>
          </a:bodyPr>
          <a:lstStyle/>
          <a:p>
            <a:r>
              <a:rPr lang="hr-HR" sz="4400" b="1">
                <a:solidFill>
                  <a:srgbClr val="002060"/>
                </a:solidFill>
              </a:rPr>
              <a:t>Bingo</a:t>
            </a:r>
            <a:r>
              <a:rPr lang="hr-HR" sz="4400" b="1" dirty="0">
                <a:solidFill>
                  <a:srgbClr val="002060"/>
                </a:solidFill>
              </a:rPr>
              <a:t> </a:t>
            </a:r>
            <a:endParaRPr lang="en-US" sz="4400" b="1" dirty="0">
              <a:solidFill>
                <a:srgbClr val="00206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9704" y="1879001"/>
            <a:ext cx="10889841" cy="4673046"/>
          </a:xfrm>
        </p:spPr>
        <p:txBody>
          <a:bodyPr>
            <a:normAutofit/>
          </a:bodyPr>
          <a:lstStyle/>
          <a:p>
            <a:pPr lvl="0"/>
            <a:r>
              <a:rPr lang="hr-HR" sz="2600" dirty="0"/>
              <a:t> </a:t>
            </a:r>
            <a:r>
              <a:rPr lang="hr-HR" sz="3200" dirty="0" err="1"/>
              <a:t>Bingo</a:t>
            </a:r>
            <a:r>
              <a:rPr lang="hr-HR" sz="3200" dirty="0"/>
              <a:t> listić s različitim tvrdnjama u ćelijama. </a:t>
            </a:r>
            <a:endParaRPr lang="en-US" sz="3200" dirty="0"/>
          </a:p>
          <a:p>
            <a:pPr lvl="0"/>
            <a:r>
              <a:rPr lang="hr-HR" sz="3200" dirty="0"/>
              <a:t>Sudionici šeću po prostoriji i međusobno postavljaju pitanja s listića. Kada netko od sudionika potvrdno odgovori na pitanje, upisujemo njegovo ime u ćeliju listića.  </a:t>
            </a:r>
            <a:endParaRPr lang="en-US" sz="3200" dirty="0"/>
          </a:p>
          <a:p>
            <a:pPr lvl="0"/>
            <a:r>
              <a:rPr lang="hr-HR" sz="3200" dirty="0"/>
              <a:t>Pobjednik je osoba koja prva </a:t>
            </a:r>
            <a:r>
              <a:rPr lang="hr-HR" sz="3200"/>
              <a:t>skupi potvrdne odgovore </a:t>
            </a:r>
            <a:r>
              <a:rPr lang="hr-HR" sz="3200" dirty="0"/>
              <a:t>na </a:t>
            </a:r>
            <a:r>
              <a:rPr lang="hr-HR" sz="3200" b="1" i="1" dirty="0">
                <a:solidFill>
                  <a:srgbClr val="002060"/>
                </a:solidFill>
              </a:rPr>
              <a:t>pet različitih pitanja u redu</a:t>
            </a:r>
            <a:r>
              <a:rPr lang="hr-HR" sz="3200" dirty="0"/>
              <a:t> i vikne </a:t>
            </a:r>
            <a:r>
              <a:rPr lang="hr-HR" sz="3200" b="1" i="1" dirty="0" err="1">
                <a:solidFill>
                  <a:srgbClr val="002060"/>
                </a:solidFill>
              </a:rPr>
              <a:t>Bingo</a:t>
            </a:r>
            <a:r>
              <a:rPr lang="hr-HR" sz="3200" b="1" i="1" dirty="0">
                <a:solidFill>
                  <a:srgbClr val="002060"/>
                </a:solidFill>
              </a:rPr>
              <a:t>.</a:t>
            </a:r>
            <a:endParaRPr lang="en-US" sz="3200" b="1" i="1" dirty="0">
              <a:solidFill>
                <a:srgbClr val="002060"/>
              </a:solidFill>
            </a:endParaRPr>
          </a:p>
          <a:p>
            <a:pPr marL="0" lvl="0" indent="0">
              <a:buNone/>
            </a:pPr>
            <a:endParaRPr lang="hr-HR" sz="3200" dirty="0"/>
          </a:p>
          <a:p>
            <a:pPr marL="0" lvl="0" indent="0">
              <a:buNone/>
            </a:pPr>
            <a:r>
              <a:rPr lang="hr-HR" sz="3200" b="1" i="1" dirty="0">
                <a:solidFill>
                  <a:srgbClr val="002060"/>
                </a:solidFill>
              </a:rPr>
              <a:t>Napomena:</a:t>
            </a:r>
            <a:r>
              <a:rPr lang="hr-HR" sz="3200" dirty="0"/>
              <a:t> sudionik postavlja pitanje, a osoba koju ispituje </a:t>
            </a:r>
            <a:r>
              <a:rPr lang="hr-HR" sz="3200" b="1" dirty="0">
                <a:solidFill>
                  <a:srgbClr val="002060"/>
                </a:solidFill>
              </a:rPr>
              <a:t>ne gleda </a:t>
            </a:r>
            <a:r>
              <a:rPr lang="hr-HR" sz="3200" dirty="0"/>
              <a:t>u listić i pronalazi nešto što zna </a:t>
            </a:r>
            <a:r>
              <a:rPr lang="hr-HR" sz="3200" dirty="0">
                <a:sym typeface="Wingdings" panose="05000000000000000000" pitchFamily="2" charset="2"/>
              </a:rPr>
              <a:t>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625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2" y="115614"/>
            <a:ext cx="12118428" cy="6870796"/>
          </a:xfrm>
        </p:spPr>
      </p:pic>
    </p:spTree>
    <p:extLst>
      <p:ext uri="{BB962C8B-B14F-4D97-AF65-F5344CB8AC3E}">
        <p14:creationId xmlns:p14="http://schemas.microsoft.com/office/powerpoint/2010/main" val="727356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25" y="-118132"/>
            <a:ext cx="12231850" cy="6976132"/>
          </a:xfrm>
        </p:spPr>
      </p:pic>
    </p:spTree>
    <p:extLst>
      <p:ext uri="{BB962C8B-B14F-4D97-AF65-F5344CB8AC3E}">
        <p14:creationId xmlns:p14="http://schemas.microsoft.com/office/powerpoint/2010/main" val="859202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2131051"/>
              </p:ext>
            </p:extLst>
          </p:nvPr>
        </p:nvGraphicFramePr>
        <p:xfrm>
          <a:off x="-63062" y="0"/>
          <a:ext cx="12255062" cy="6858001"/>
        </p:xfrm>
        <a:graphic>
          <a:graphicData uri="http://schemas.openxmlformats.org/drawingml/2006/table">
            <a:tbl>
              <a:tblPr/>
              <a:tblGrid>
                <a:gridCol w="2413966">
                  <a:extLst>
                    <a:ext uri="{9D8B030D-6E8A-4147-A177-3AD203B41FA5}">
                      <a16:colId xmlns:a16="http://schemas.microsoft.com/office/drawing/2014/main" val="652675922"/>
                    </a:ext>
                  </a:extLst>
                </a:gridCol>
                <a:gridCol w="9841096">
                  <a:extLst>
                    <a:ext uri="{9D8B030D-6E8A-4147-A177-3AD203B41FA5}">
                      <a16:colId xmlns:a16="http://schemas.microsoft.com/office/drawing/2014/main" val="804555177"/>
                    </a:ext>
                  </a:extLst>
                </a:gridCol>
              </a:tblGrid>
              <a:tr h="489855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1400" b="0" i="0" cap="small" dirty="0">
                          <a:solidFill>
                            <a:srgbClr val="D60C8C"/>
                          </a:solidFill>
                          <a:effectLst/>
                          <a:latin typeface="Calibri" panose="020F0502020204030204" pitchFamily="34" charset="0"/>
                        </a:rPr>
                        <a:t>Tehnička kultura 6. razred</a:t>
                      </a:r>
                      <a:r>
                        <a:rPr lang="hr-HR" sz="1400" b="0" i="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hr-HR" sz="3200" b="0" i="0" dirty="0">
                        <a:effectLst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hr-HR" sz="1600" b="0" i="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749374"/>
                  </a:ext>
                </a:extLst>
              </a:tr>
              <a:tr h="330742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1400" b="0" i="0" cap="small" dirty="0">
                          <a:solidFill>
                            <a:srgbClr val="25408F"/>
                          </a:solidFill>
                          <a:effectLst/>
                          <a:latin typeface="Calibri" panose="020F0502020204030204" pitchFamily="34" charset="0"/>
                        </a:rPr>
                        <a:t>Domena</a:t>
                      </a:r>
                      <a:r>
                        <a:rPr lang="hr-HR" sz="1400" b="0" i="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hr-HR" sz="3200" b="0" i="0" dirty="0">
                        <a:effectLst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1400" b="0" i="0" cap="small" dirty="0">
                          <a:solidFill>
                            <a:srgbClr val="25408F"/>
                          </a:solidFill>
                          <a:effectLst/>
                          <a:latin typeface="Calibri" panose="020F0502020204030204" pitchFamily="34" charset="0"/>
                        </a:rPr>
                        <a:t>Odgojno-obrazovni ishod</a:t>
                      </a:r>
                      <a:r>
                        <a:rPr lang="hr-HR" sz="1400" b="0" i="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hr-HR" sz="3200" b="0" i="0" dirty="0">
                        <a:effectLst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040331"/>
                  </a:ext>
                </a:extLst>
              </a:tr>
              <a:tr h="2296572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1800" b="1" i="0" dirty="0">
                          <a:effectLst/>
                          <a:latin typeface="Calibri"/>
                        </a:rPr>
                        <a:t>Dizajniranje i dokumentiranje</a:t>
                      </a:r>
                      <a:r>
                        <a:rPr lang="hr-HR" sz="2000" b="1" i="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694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A. 6. 1.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Dizajniranje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crta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crteže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tvorevine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iz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svakodnevnoga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života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primjenjujući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norme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crtanja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.</a:t>
                      </a:r>
                      <a:endParaRPr lang="sr-Latn-RS" sz="1800" b="0" i="0" kern="1200" noProof="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A. 6. 2.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Dizajniranje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primjenjuje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norme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crtanja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graditeljstvu</a:t>
                      </a:r>
                      <a:endParaRPr lang="hr-HR" sz="1800" b="0" i="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A. 6. 3.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Dizajniranje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dokumentiranje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izrađuje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dokumentaciju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uporabnoga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kojemu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je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osmislio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oblik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. </a:t>
                      </a:r>
                      <a:endParaRPr lang="hr-HR" sz="1800" b="0" i="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10656"/>
                  </a:ext>
                </a:extLst>
              </a:tr>
              <a:tr h="1975671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/>
                        </a:rPr>
                        <a:t>Tvorevine  </a:t>
                      </a:r>
                      <a:endParaRPr lang="hr-HR" sz="4400" b="1" i="0" dirty="0">
                        <a:effectLst/>
                        <a:latin typeface="Calibri"/>
                      </a:endParaRPr>
                    </a:p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/>
                        </a:rPr>
                        <a:t>tehnike i  </a:t>
                      </a:r>
                      <a:endParaRPr lang="hr-HR" sz="4400" b="1" i="0" dirty="0">
                        <a:effectLst/>
                        <a:latin typeface="Calibri"/>
                      </a:endParaRPr>
                    </a:p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/>
                        </a:rPr>
                        <a:t>tehnologije </a:t>
                      </a:r>
                      <a:endParaRPr lang="hr-HR" sz="4400" b="1" i="0" dirty="0">
                        <a:effectLst/>
                        <a:latin typeface="Calibri"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OŠ B. 6. 1.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Tvorevine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tehnike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tehnologije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izrađuje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model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tvorevine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pretvorbu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energije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od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priloženoga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ili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priručnoga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materijala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demonstrira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rad </a:t>
                      </a:r>
                      <a:r>
                        <a:rPr lang="en-US" sz="1800" b="0" i="0" kern="120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modela</a:t>
                      </a:r>
                      <a:r>
                        <a:rPr lang="en-US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.</a:t>
                      </a:r>
                      <a:endParaRPr lang="hr-HR" sz="1800" b="0" i="0" kern="120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en-US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B. 6. 2.</a:t>
                      </a:r>
                      <a:r>
                        <a:rPr lang="hr-HR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kraju druge godine učenja i poučavanja predmeta Tehnička kultura u domeni Tvorevine tehnike i tehnologije učenik objašnjava svojstva graditeljskih materijala na maketi objekta.</a:t>
                      </a:r>
                      <a:endParaRPr lang="hr-HR" sz="1800" b="0" i="0" kern="1200" noProof="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515226"/>
                  </a:ext>
                </a:extLst>
              </a:tr>
              <a:tr h="1765161">
                <a:tc>
                  <a:txBody>
                    <a:bodyPr/>
                    <a:lstStyle/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 panose="020F0502020204030204" pitchFamily="34" charset="0"/>
                        </a:rPr>
                        <a:t>Tehnika i  </a:t>
                      </a:r>
                      <a:endParaRPr lang="hr-HR" sz="4400" b="1" i="0" dirty="0">
                        <a:effectLst/>
                      </a:endParaRPr>
                    </a:p>
                    <a:p>
                      <a:pPr algn="ctr" rtl="0" fontAlgn="base"/>
                      <a:r>
                        <a:rPr lang="hr-HR" sz="2000" b="1" i="0" dirty="0">
                          <a:effectLst/>
                          <a:latin typeface="Calibri" panose="020F0502020204030204" pitchFamily="34" charset="0"/>
                        </a:rPr>
                        <a:t>kvaliteta života </a:t>
                      </a:r>
                      <a:endParaRPr lang="hr-HR" sz="4400" b="1" i="0" dirty="0">
                        <a:effectLst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TK OŠ C. 6. 1.</a:t>
                      </a:r>
                      <a:r>
                        <a:rPr lang="hr-HR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kraju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druge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godine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poučavanja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kultura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u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domeni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Tehnika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kvaliteta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života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učenik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izrađuje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uporabni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predmet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prema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svojoj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tehničkoj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dokumentaciji</a:t>
                      </a:r>
                      <a:endParaRPr lang="hr-HR" sz="1800" b="0" i="0" kern="1200" noProof="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4150" marR="84150" marT="26297" marB="26297">
                    <a:lnL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8CA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9744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6152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91" y="0"/>
            <a:ext cx="12279391" cy="6872568"/>
          </a:xfrm>
        </p:spPr>
      </p:pic>
    </p:spTree>
    <p:extLst>
      <p:ext uri="{BB962C8B-B14F-4D97-AF65-F5344CB8AC3E}">
        <p14:creationId xmlns:p14="http://schemas.microsoft.com/office/powerpoint/2010/main" val="972712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23065" y="225319"/>
            <a:ext cx="10515600" cy="1325563"/>
          </a:xfrm>
        </p:spPr>
        <p:txBody>
          <a:bodyPr/>
          <a:lstStyle/>
          <a:p>
            <a:r>
              <a:rPr lang="hr-HR" dirty="0">
                <a:solidFill>
                  <a:srgbClr val="00206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Očekivanja </a:t>
            </a:r>
            <a:r>
              <a:rPr lang="hr-HR" dirty="0" err="1">
                <a:solidFill>
                  <a:srgbClr val="00206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međupredmetnih</a:t>
            </a:r>
            <a:r>
              <a:rPr lang="hr-HR" dirty="0">
                <a:solidFill>
                  <a:srgbClr val="00206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tema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23065" y="1738862"/>
            <a:ext cx="12073431" cy="5238030"/>
          </a:xfrm>
        </p:spPr>
        <p:txBody>
          <a:bodyPr>
            <a:normAutofit/>
          </a:bodyPr>
          <a:lstStyle/>
          <a:p>
            <a:pPr fontAlgn="base"/>
            <a:r>
              <a:rPr lang="hr-HR" sz="2800" b="1" dirty="0" err="1"/>
              <a:t>goo</a:t>
            </a:r>
            <a:r>
              <a:rPr lang="hr-HR" sz="2800" dirty="0"/>
              <a:t> </a:t>
            </a:r>
            <a:r>
              <a:rPr lang="en-US" sz="2800" dirty="0"/>
              <a:t>A.3.3. </a:t>
            </a:r>
            <a:r>
              <a:rPr lang="en-US" sz="2800" dirty="0" err="1"/>
              <a:t>Promiče</a:t>
            </a:r>
            <a:r>
              <a:rPr lang="en-US" sz="2800" dirty="0"/>
              <a:t> </a:t>
            </a:r>
            <a:r>
              <a:rPr lang="en-US" sz="2800" dirty="0" err="1"/>
              <a:t>ljudska</a:t>
            </a:r>
            <a:r>
              <a:rPr lang="en-US" sz="2800" dirty="0"/>
              <a:t> </a:t>
            </a:r>
            <a:r>
              <a:rPr lang="en-US" sz="2800" dirty="0" err="1"/>
              <a:t>prava</a:t>
            </a:r>
            <a:r>
              <a:rPr lang="en-US" sz="2800" dirty="0"/>
              <a:t>.</a:t>
            </a:r>
          </a:p>
          <a:p>
            <a:pPr fontAlgn="base"/>
            <a:r>
              <a:rPr lang="hr-HR" sz="2800" b="1" dirty="0" err="1"/>
              <a:t>odr</a:t>
            </a:r>
            <a:r>
              <a:rPr lang="hr-HR" sz="2800" dirty="0"/>
              <a:t> </a:t>
            </a:r>
            <a:r>
              <a:rPr lang="en-US" sz="2800" dirty="0"/>
              <a:t>A.3.3. </a:t>
            </a:r>
            <a:r>
              <a:rPr lang="en-US" sz="2800" dirty="0" err="1"/>
              <a:t>Razmatra</a:t>
            </a:r>
            <a:r>
              <a:rPr lang="en-US" sz="2800" dirty="0"/>
              <a:t> </a:t>
            </a:r>
            <a:r>
              <a:rPr lang="en-US" sz="2800" dirty="0" err="1"/>
              <a:t>uzroke</a:t>
            </a:r>
            <a:r>
              <a:rPr lang="en-US" sz="2800" dirty="0"/>
              <a:t> </a:t>
            </a:r>
            <a:r>
              <a:rPr lang="en-US" sz="2800" dirty="0" err="1"/>
              <a:t>ugroženosti</a:t>
            </a:r>
            <a:r>
              <a:rPr lang="en-US" sz="2800" dirty="0"/>
              <a:t> </a:t>
            </a:r>
            <a:r>
              <a:rPr lang="en-US" sz="2800" dirty="0" err="1"/>
              <a:t>prirode</a:t>
            </a:r>
            <a:r>
              <a:rPr lang="en-US" sz="2800" dirty="0"/>
              <a:t>.</a:t>
            </a:r>
          </a:p>
          <a:p>
            <a:r>
              <a:rPr lang="pl-PL" sz="2800" b="1" dirty="0"/>
              <a:t>osr</a:t>
            </a:r>
            <a:r>
              <a:rPr lang="pl-PL" sz="2800" dirty="0"/>
              <a:t> </a:t>
            </a:r>
            <a:r>
              <a:rPr lang="hr-HR" sz="2800" dirty="0"/>
              <a:t>B.3.4. Suradnički uči i radi u timu.</a:t>
            </a:r>
          </a:p>
          <a:p>
            <a:r>
              <a:rPr lang="hr-HR" sz="2800" b="1" dirty="0"/>
              <a:t>pod</a:t>
            </a:r>
            <a:r>
              <a:rPr lang="hr-HR" sz="2800" dirty="0"/>
              <a:t> A.3.1. Primjenjuje inovativna i kreativna rješenja.</a:t>
            </a:r>
          </a:p>
          <a:p>
            <a:pPr fontAlgn="base"/>
            <a:r>
              <a:rPr lang="hr-HR" sz="2800" b="1" dirty="0" err="1"/>
              <a:t>ikt</a:t>
            </a:r>
            <a:r>
              <a:rPr lang="hr-HR" sz="2800" dirty="0"/>
              <a:t> </a:t>
            </a:r>
            <a:r>
              <a:rPr lang="en-US" sz="2800" dirty="0"/>
              <a:t>A.3.2. </a:t>
            </a:r>
            <a:r>
              <a:rPr lang="en-US" sz="2800" dirty="0" err="1"/>
              <a:t>Učenik</a:t>
            </a:r>
            <a:r>
              <a:rPr lang="en-US" sz="2800" dirty="0"/>
              <a:t> se </a:t>
            </a:r>
            <a:r>
              <a:rPr lang="en-US" sz="2800" dirty="0" err="1"/>
              <a:t>samostalno</a:t>
            </a:r>
            <a:r>
              <a:rPr lang="en-US" sz="2800" dirty="0"/>
              <a:t> </a:t>
            </a:r>
            <a:r>
              <a:rPr lang="en-US" sz="2800" dirty="0" err="1"/>
              <a:t>koristi</a:t>
            </a:r>
            <a:r>
              <a:rPr lang="en-US" sz="2800" dirty="0"/>
              <a:t> </a:t>
            </a:r>
            <a:r>
              <a:rPr lang="en-US" sz="2800" dirty="0" err="1"/>
              <a:t>raznim</a:t>
            </a:r>
            <a:r>
              <a:rPr lang="en-US" sz="2800" dirty="0"/>
              <a:t> </a:t>
            </a:r>
            <a:r>
              <a:rPr lang="en-US" sz="2800" dirty="0" err="1"/>
              <a:t>uređajima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programima</a:t>
            </a:r>
            <a:r>
              <a:rPr lang="en-US" sz="2800" dirty="0"/>
              <a:t>.</a:t>
            </a:r>
          </a:p>
          <a:p>
            <a:pPr fontAlgn="base"/>
            <a:r>
              <a:rPr lang="hr-HR" sz="2800" b="1" dirty="0" err="1"/>
              <a:t>zdr</a:t>
            </a:r>
            <a:r>
              <a:rPr lang="hr-HR" sz="2800" dirty="0"/>
              <a:t> </a:t>
            </a:r>
            <a:r>
              <a:rPr lang="en-US" sz="2800" dirty="0"/>
              <a:t>C.3.1.</a:t>
            </a:r>
            <a:r>
              <a:rPr lang="hr-HR" sz="2800" dirty="0"/>
              <a:t> </a:t>
            </a:r>
            <a:r>
              <a:rPr lang="en-US" sz="2800" dirty="0"/>
              <a:t>B </a:t>
            </a:r>
            <a:r>
              <a:rPr lang="en-US" sz="2800" dirty="0" err="1"/>
              <a:t>Obrazlaže</a:t>
            </a:r>
            <a:r>
              <a:rPr lang="en-US" sz="2800" dirty="0"/>
              <a:t> </a:t>
            </a:r>
            <a:r>
              <a:rPr lang="en-US" sz="2800" dirty="0" err="1"/>
              <a:t>potencijalne</a:t>
            </a:r>
            <a:r>
              <a:rPr lang="en-US" sz="2800" dirty="0"/>
              <a:t> </a:t>
            </a:r>
            <a:r>
              <a:rPr lang="en-US" sz="2800" dirty="0" err="1"/>
              <a:t>opasnosti</a:t>
            </a:r>
            <a:r>
              <a:rPr lang="en-US" sz="2800" dirty="0"/>
              <a:t> u </a:t>
            </a:r>
            <a:r>
              <a:rPr lang="en-US" sz="2800" dirty="0" err="1"/>
              <a:t>kućanstvu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okolini</a:t>
            </a:r>
            <a:r>
              <a:rPr lang="en-US" sz="2800" dirty="0"/>
              <a:t>.</a:t>
            </a:r>
          </a:p>
          <a:p>
            <a:pPr fontAlgn="base"/>
            <a:r>
              <a:rPr lang="hr-HR" sz="2800" b="1" dirty="0" err="1"/>
              <a:t>uku</a:t>
            </a:r>
            <a:r>
              <a:rPr lang="hr-HR" sz="2800" dirty="0"/>
              <a:t> </a:t>
            </a:r>
            <a:r>
              <a:rPr lang="en-US" sz="2800" dirty="0"/>
              <a:t>A.3.3.</a:t>
            </a:r>
            <a:r>
              <a:rPr lang="hr-HR" sz="2800" dirty="0"/>
              <a:t> 3. </a:t>
            </a:r>
            <a:r>
              <a:rPr lang="en-US" sz="2800" dirty="0" err="1"/>
              <a:t>Učenik</a:t>
            </a:r>
            <a:r>
              <a:rPr lang="en-US" sz="2800" dirty="0"/>
              <a:t> </a:t>
            </a:r>
            <a:r>
              <a:rPr lang="en-US" sz="2800" dirty="0" err="1"/>
              <a:t>samostalno</a:t>
            </a:r>
            <a:r>
              <a:rPr lang="en-US" sz="2800" dirty="0"/>
              <a:t> </a:t>
            </a:r>
            <a:r>
              <a:rPr lang="en-US" sz="2800" dirty="0" err="1"/>
              <a:t>oblikuje</a:t>
            </a:r>
            <a:r>
              <a:rPr lang="en-US" sz="2800" dirty="0"/>
              <a:t> </a:t>
            </a:r>
            <a:r>
              <a:rPr lang="en-US" sz="2800" dirty="0" err="1"/>
              <a:t>svoje</a:t>
            </a:r>
            <a:r>
              <a:rPr lang="en-US" sz="2800" dirty="0"/>
              <a:t> </a:t>
            </a:r>
            <a:r>
              <a:rPr lang="en-US" sz="2800" dirty="0" err="1"/>
              <a:t>ideje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kreativno</a:t>
            </a:r>
            <a:r>
              <a:rPr lang="en-US" sz="2800" dirty="0"/>
              <a:t> </a:t>
            </a:r>
            <a:r>
              <a:rPr lang="en-US" sz="2800" dirty="0" err="1"/>
              <a:t>pristupa</a:t>
            </a:r>
            <a:r>
              <a:rPr lang="en-US" sz="2800" dirty="0"/>
              <a:t> </a:t>
            </a:r>
            <a:r>
              <a:rPr lang="en-US" sz="2800" dirty="0" err="1"/>
              <a:t>rješavanju</a:t>
            </a:r>
            <a:r>
              <a:rPr lang="en-US" sz="2800" dirty="0"/>
              <a:t> </a:t>
            </a:r>
            <a:r>
              <a:rPr lang="en-US" sz="2800" dirty="0" err="1"/>
              <a:t>problema</a:t>
            </a:r>
            <a:r>
              <a:rPr lang="en-US" sz="2800" dirty="0"/>
              <a:t>.</a:t>
            </a:r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88859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743128"/>
            <a:ext cx="8596668" cy="732090"/>
          </a:xfrm>
        </p:spPr>
        <p:txBody>
          <a:bodyPr>
            <a:normAutofit fontScale="90000"/>
          </a:bodyPr>
          <a:lstStyle/>
          <a:p>
            <a:r>
              <a:rPr lang="hr-HR" sz="4900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  <a:t>Godišnji izvedbeni kurikulum </a:t>
            </a:r>
            <a:r>
              <a:rPr lang="hr-HR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rPr>
              <a:t> </a:t>
            </a:r>
            <a:br>
              <a:rPr lang="hr-HR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rPr>
            </a:br>
            <a:endParaRPr lang="en-US" sz="32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77334" y="2234099"/>
            <a:ext cx="8596668" cy="3880773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US" dirty="0" err="1"/>
              <a:t>vremenski</a:t>
            </a:r>
            <a:r>
              <a:rPr lang="en-US" dirty="0"/>
              <a:t> </a:t>
            </a:r>
            <a:r>
              <a:rPr lang="en-US" dirty="0" err="1"/>
              <a:t>tijek</a:t>
            </a:r>
            <a:r>
              <a:rPr lang="en-US" dirty="0"/>
              <a:t> </a:t>
            </a:r>
            <a:r>
              <a:rPr lang="hr-HR" dirty="0"/>
              <a:t>ostvarivanja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mjesecima</a:t>
            </a:r>
            <a:endParaRPr lang="en-US" dirty="0"/>
          </a:p>
          <a:p>
            <a:pPr fontAlgn="base"/>
            <a:r>
              <a:rPr lang="hr-HR" dirty="0"/>
              <a:t>naslove nastavnih tema (i podtema)</a:t>
            </a:r>
          </a:p>
          <a:p>
            <a:pPr fontAlgn="base"/>
            <a:r>
              <a:rPr lang="hr-HR" dirty="0"/>
              <a:t>planirani broj sati </a:t>
            </a:r>
          </a:p>
          <a:p>
            <a:pPr fontAlgn="base"/>
            <a:r>
              <a:rPr lang="hr-HR" dirty="0"/>
              <a:t>odgojno-obrazovne ishode predmeta po domenama i nastavnim temama </a:t>
            </a:r>
          </a:p>
          <a:p>
            <a:pPr fontAlgn="base"/>
            <a:r>
              <a:rPr lang="hr-HR" dirty="0"/>
              <a:t>povezanost s očekivanjima </a:t>
            </a:r>
            <a:r>
              <a:rPr lang="hr-HR" dirty="0" err="1"/>
              <a:t>međupredmetnih</a:t>
            </a:r>
            <a:r>
              <a:rPr lang="hr-HR" dirty="0"/>
              <a:t> tema i ishodima drugih predmeta</a:t>
            </a:r>
          </a:p>
          <a:p>
            <a:r>
              <a:rPr lang="hr-HR" sz="2400" dirty="0" err="1">
                <a:hlinkClick r:id="rId2"/>
              </a:rPr>
              <a:t>Loomen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59680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96976" y="549780"/>
            <a:ext cx="8596668" cy="766272"/>
          </a:xfrm>
        </p:spPr>
        <p:txBody>
          <a:bodyPr>
            <a:normAutofit/>
          </a:bodyPr>
          <a:lstStyle/>
          <a:p>
            <a:r>
              <a:rPr lang="hr-HR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  <a:t>Radionica:</a:t>
            </a:r>
            <a:endParaRPr lang="en-US" b="1" dirty="0">
              <a:solidFill>
                <a:srgbClr val="00206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4" name="Rezervirano mjesto sadržaja 2"/>
          <p:cNvSpPr>
            <a:spLocks noGrp="1"/>
          </p:cNvSpPr>
          <p:nvPr>
            <p:ph idx="1"/>
          </p:nvPr>
        </p:nvSpPr>
        <p:spPr>
          <a:xfrm>
            <a:off x="720064" y="1615154"/>
            <a:ext cx="9212212" cy="3503383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hr-HR" sz="3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Izrada prijedloga godišnjeg izvedbenog kurikuluma za 6. r nastavnog predmeta Tehnička kultura</a:t>
            </a:r>
            <a:r>
              <a:rPr lang="hr-HR" sz="3400" dirty="0">
                <a:solidFill>
                  <a:srgbClr val="002060"/>
                </a:solidFill>
              </a:rPr>
              <a:t> </a:t>
            </a:r>
          </a:p>
          <a:p>
            <a:pPr fontAlgn="base">
              <a:buAutoNum type="arabicPeriod"/>
            </a:pPr>
            <a:endParaRPr lang="hr-HR" sz="3400" dirty="0"/>
          </a:p>
          <a:p>
            <a:pPr fontAlgn="base"/>
            <a:r>
              <a:rPr lang="en-US" sz="3400" dirty="0" err="1"/>
              <a:t>vremenski</a:t>
            </a:r>
            <a:r>
              <a:rPr lang="en-US" sz="3400" dirty="0"/>
              <a:t> </a:t>
            </a:r>
            <a:r>
              <a:rPr lang="en-US" sz="3400" dirty="0" err="1"/>
              <a:t>tijek</a:t>
            </a:r>
            <a:r>
              <a:rPr lang="en-US" sz="3400" dirty="0"/>
              <a:t> </a:t>
            </a:r>
            <a:r>
              <a:rPr lang="hr-HR" sz="3400" dirty="0"/>
              <a:t>ostvarivanja </a:t>
            </a:r>
            <a:r>
              <a:rPr lang="en-US" sz="3400" dirty="0" err="1"/>
              <a:t>po</a:t>
            </a:r>
            <a:r>
              <a:rPr lang="en-US" sz="3400" dirty="0"/>
              <a:t> </a:t>
            </a:r>
            <a:r>
              <a:rPr lang="en-US" sz="3400" dirty="0" err="1"/>
              <a:t>mjesecima</a:t>
            </a:r>
            <a:endParaRPr lang="en-US" sz="3400" dirty="0"/>
          </a:p>
          <a:p>
            <a:pPr fontAlgn="base"/>
            <a:r>
              <a:rPr lang="hr-HR" sz="3400" dirty="0"/>
              <a:t>naslove nastavnih tema (i podtema)</a:t>
            </a:r>
          </a:p>
          <a:p>
            <a:pPr fontAlgn="base"/>
            <a:r>
              <a:rPr lang="hr-HR" sz="3400" dirty="0"/>
              <a:t>planirani broj sati </a:t>
            </a:r>
          </a:p>
          <a:p>
            <a:pPr fontAlgn="base"/>
            <a:r>
              <a:rPr lang="hr-HR" sz="3400" dirty="0"/>
              <a:t>odgojno-obrazovne ishode predmeta po domenama i nastavnim temama </a:t>
            </a:r>
          </a:p>
          <a:p>
            <a:pPr fontAlgn="base"/>
            <a:r>
              <a:rPr lang="hr-HR" sz="3400" dirty="0"/>
              <a:t>povezanost s očekivanjima </a:t>
            </a:r>
            <a:r>
              <a:rPr lang="hr-HR" sz="3400" dirty="0" err="1"/>
              <a:t>međupredmetnih</a:t>
            </a:r>
            <a:r>
              <a:rPr lang="hr-HR" sz="3400" dirty="0"/>
              <a:t> tema i ishodima drugih predmeta</a:t>
            </a:r>
          </a:p>
          <a:p>
            <a:pPr fontAlgn="base"/>
            <a:endParaRPr lang="hr-HR" dirty="0"/>
          </a:p>
        </p:txBody>
      </p:sp>
      <p:sp>
        <p:nvSpPr>
          <p:cNvPr id="5" name="TekstniOkvir 4"/>
          <p:cNvSpPr txBox="1"/>
          <p:nvPr/>
        </p:nvSpPr>
        <p:spPr>
          <a:xfrm>
            <a:off x="796976" y="5600334"/>
            <a:ext cx="9135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Predstavnik grupe predstavlja prijedlog izvedbenog kurikuluma za 6. r TK </a:t>
            </a:r>
            <a:endParaRPr lang="en-US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0502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C6FBEBA78AB0E4F9738B593F75268FB" ma:contentTypeVersion="10" ma:contentTypeDescription="Stvaranje novog dokumenta." ma:contentTypeScope="" ma:versionID="6436bdcade7feac589132d4bd7bf1ace">
  <xsd:schema xmlns:xsd="http://www.w3.org/2001/XMLSchema" xmlns:xs="http://www.w3.org/2001/XMLSchema" xmlns:p="http://schemas.microsoft.com/office/2006/metadata/properties" xmlns:ns2="658f1968-3c98-4d1c-b2e3-b5cabe2f3cce" xmlns:ns3="34746b4d-e075-4611-9c4c-3388e6f2fbda" targetNamespace="http://schemas.microsoft.com/office/2006/metadata/properties" ma:root="true" ma:fieldsID="79d00211529fe0d0b0ee6fc5efba1901" ns2:_="" ns3:_="">
    <xsd:import namespace="658f1968-3c98-4d1c-b2e3-b5cabe2f3cce"/>
    <xsd:import namespace="34746b4d-e075-4611-9c4c-3388e6f2f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8f1968-3c98-4d1c-b2e3-b5cabe2f3c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746b4d-e075-4611-9c4c-3388e6f2fbd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Zajednički se koristi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ji o zajedničkom korištenju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sadržaja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335A39-7683-4750-A787-31CDFDC23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839C46-0F4B-41A5-8976-CB97D5A0574B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34746b4d-e075-4611-9c4c-3388e6f2fbda"/>
    <ds:schemaRef ds:uri="http://schemas.openxmlformats.org/package/2006/metadata/core-properties"/>
    <ds:schemaRef ds:uri="http://purl.org/dc/elements/1.1/"/>
    <ds:schemaRef ds:uri="http://www.w3.org/XML/1998/namespace"/>
    <ds:schemaRef ds:uri="658f1968-3c98-4d1c-b2e3-b5cabe2f3cce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679D917B-A528-4DC1-A0A4-9E0F072A80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58f1968-3c98-4d1c-b2e3-b5cabe2f3cce"/>
    <ds:schemaRef ds:uri="34746b4d-e075-4611-9c4c-3388e6f2fb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903</TotalTime>
  <Words>737</Words>
  <Application>Microsoft Office PowerPoint</Application>
  <PresentationFormat>Široki zaslon</PresentationFormat>
  <Paragraphs>106</Paragraphs>
  <Slides>16</Slides>
  <Notes>3</Notes>
  <HiddenSlides>0</HiddenSlides>
  <MMClips>0</MMClips>
  <ScaleCrop>false</ScaleCrop>
  <HeadingPairs>
    <vt:vector size="6" baseType="variant">
      <vt:variant>
        <vt:lpstr>Korišteni fontovi</vt:lpstr>
      </vt:variant>
      <vt:variant>
        <vt:i4>7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Comic Sans MS</vt:lpstr>
      <vt:lpstr>Segoe UI Semibold</vt:lpstr>
      <vt:lpstr>Times New Roman</vt:lpstr>
      <vt:lpstr>Wingdings</vt:lpstr>
      <vt:lpstr>Tema sustava Office</vt:lpstr>
      <vt:lpstr>  Planiranje godišnjeg izvedbenog kurikuluma tehničke kulture 6. razreda</vt:lpstr>
      <vt:lpstr>Bingo </vt:lpstr>
      <vt:lpstr>PowerPoint prezentacija</vt:lpstr>
      <vt:lpstr>PowerPoint prezentacija</vt:lpstr>
      <vt:lpstr>PowerPoint prezentacija</vt:lpstr>
      <vt:lpstr>PowerPoint prezentacija</vt:lpstr>
      <vt:lpstr>Očekivanja međupredmetnih tema</vt:lpstr>
      <vt:lpstr>Godišnji izvedbeni kurikulum   </vt:lpstr>
      <vt:lpstr>Radionica:</vt:lpstr>
      <vt:lpstr>PowerPoint prezentacija</vt:lpstr>
      <vt:lpstr>  Planiranje godišnjeg izvedbenog kurikuluma tehničke kulture 7. razreda</vt:lpstr>
      <vt:lpstr>Skriveno blago </vt:lpstr>
      <vt:lpstr>PowerPoint prezentacija</vt:lpstr>
      <vt:lpstr>Godišnji izvedbeni kurikulum   </vt:lpstr>
      <vt:lpstr>Radionica: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Aktivne metode učenja Jingsaw metoda</dc:title>
  <dc:creator>Windows User</dc:creator>
  <cp:lastModifiedBy>Svjetlana Urbanek</cp:lastModifiedBy>
  <cp:revision>36</cp:revision>
  <dcterms:created xsi:type="dcterms:W3CDTF">1601-01-01T00:00:00Z</dcterms:created>
  <dcterms:modified xsi:type="dcterms:W3CDTF">2020-07-07T09:16:36Z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0x0101003C6FBEBA78AB0E4F9738B593F75268FB</vt:lpwstr>
  </property>
</Properties>
</file>