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5"/>
  </p:notesMasterIdLst>
  <p:sldIdLst>
    <p:sldId id="257" r:id="rId5"/>
    <p:sldId id="268" r:id="rId6"/>
    <p:sldId id="263" r:id="rId7"/>
    <p:sldId id="262" r:id="rId8"/>
    <p:sldId id="266" r:id="rId9"/>
    <p:sldId id="265" r:id="rId10"/>
    <p:sldId id="267" r:id="rId11"/>
    <p:sldId id="259" r:id="rId12"/>
    <p:sldId id="261" r:id="rId13"/>
    <p:sldId id="260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jetlana Urbanek" userId="S::svjetlana.urbanek@ucitelji.hr::da0d1c2a-d931-49c8-83bd-8501a32f9759" providerId="AD" clId="Web-{15BFA003-89B9-1926-4AA1-F9AF5095E589}"/>
    <pc:docChg chg="modSld">
      <pc:chgData name="Svjetlana Urbanek" userId="S::svjetlana.urbanek@ucitelji.hr::da0d1c2a-d931-49c8-83bd-8501a32f9759" providerId="AD" clId="Web-{15BFA003-89B9-1926-4AA1-F9AF5095E589}" dt="2019-06-23T18:23:05.095" v="6" actId="20577"/>
      <pc:docMkLst>
        <pc:docMk/>
      </pc:docMkLst>
      <pc:sldChg chg="modSp">
        <pc:chgData name="Svjetlana Urbanek" userId="S::svjetlana.urbanek@ucitelji.hr::da0d1c2a-d931-49c8-83bd-8501a32f9759" providerId="AD" clId="Web-{15BFA003-89B9-1926-4AA1-F9AF5095E589}" dt="2019-06-23T18:22:50.343" v="1" actId="20577"/>
        <pc:sldMkLst>
          <pc:docMk/>
          <pc:sldMk cId="859680800" sldId="259"/>
        </pc:sldMkLst>
        <pc:spChg chg="mod">
          <ac:chgData name="Svjetlana Urbanek" userId="S::svjetlana.urbanek@ucitelji.hr::da0d1c2a-d931-49c8-83bd-8501a32f9759" providerId="AD" clId="Web-{15BFA003-89B9-1926-4AA1-F9AF5095E589}" dt="2019-06-23T18:22:50.343" v="1" actId="20577"/>
          <ac:spMkLst>
            <pc:docMk/>
            <pc:sldMk cId="859680800" sldId="259"/>
            <ac:spMk id="3" creationId="{00000000-0000-0000-0000-000000000000}"/>
          </ac:spMkLst>
        </pc:spChg>
      </pc:sldChg>
      <pc:sldChg chg="modSp">
        <pc:chgData name="Svjetlana Urbanek" userId="S::svjetlana.urbanek@ucitelji.hr::da0d1c2a-d931-49c8-83bd-8501a32f9759" providerId="AD" clId="Web-{15BFA003-89B9-1926-4AA1-F9AF5095E589}" dt="2019-06-23T18:23:01.109" v="4" actId="20577"/>
        <pc:sldMkLst>
          <pc:docMk/>
          <pc:sldMk cId="4066050245" sldId="261"/>
        </pc:sldMkLst>
        <pc:spChg chg="mod">
          <ac:chgData name="Svjetlana Urbanek" userId="S::svjetlana.urbanek@ucitelji.hr::da0d1c2a-d931-49c8-83bd-8501a32f9759" providerId="AD" clId="Web-{15BFA003-89B9-1926-4AA1-F9AF5095E589}" dt="2019-06-23T18:23:01.109" v="4" actId="20577"/>
          <ac:spMkLst>
            <pc:docMk/>
            <pc:sldMk cId="4066050245" sldId="261"/>
            <ac:spMk id="4" creationId="{00000000-0000-0000-0000-000000000000}"/>
          </ac:spMkLst>
        </pc:spChg>
      </pc:sldChg>
    </pc:docChg>
  </pc:docChgLst>
  <pc:docChgLst>
    <pc:chgData name="Svjetlana Urbanek" userId="S::svjetlana.urbanek@ucitelji.hr::da0d1c2a-d931-49c8-83bd-8501a32f9759" providerId="AD" clId="Web-{4CEF62B2-D5E9-46F0-ACF2-CD52DA726828}"/>
    <pc:docChg chg="modSld">
      <pc:chgData name="Svjetlana Urbanek" userId="S::svjetlana.urbanek@ucitelji.hr::da0d1c2a-d931-49c8-83bd-8501a32f9759" providerId="AD" clId="Web-{4CEF62B2-D5E9-46F0-ACF2-CD52DA726828}" dt="2018-09-09T13:21:21.916" v="74" actId="14100"/>
      <pc:docMkLst>
        <pc:docMk/>
      </pc:docMkLst>
      <pc:sldChg chg="addSp modSp">
        <pc:chgData name="Svjetlana Urbanek" userId="S::svjetlana.urbanek@ucitelji.hr::da0d1c2a-d931-49c8-83bd-8501a32f9759" providerId="AD" clId="Web-{4CEF62B2-D5E9-46F0-ACF2-CD52DA726828}" dt="2018-09-09T13:21:21.916" v="74" actId="14100"/>
        <pc:sldMkLst>
          <pc:docMk/>
          <pc:sldMk cId="3199054610" sldId="260"/>
        </pc:sldMkLst>
        <pc:spChg chg="add">
          <ac:chgData name="Svjetlana Urbanek" userId="S::svjetlana.urbanek@ucitelji.hr::da0d1c2a-d931-49c8-83bd-8501a32f9759" providerId="AD" clId="Web-{4CEF62B2-D5E9-46F0-ACF2-CD52DA726828}" dt="2018-09-09T13:19:57.259" v="1"/>
          <ac:spMkLst>
            <pc:docMk/>
            <pc:sldMk cId="3199054610" sldId="260"/>
            <ac:spMk id="2" creationId="{0699836E-AFC5-4E48-A766-A76395FCF38B}"/>
          </ac:spMkLst>
        </pc:spChg>
        <pc:spChg chg="mod">
          <ac:chgData name="Svjetlana Urbanek" userId="S::svjetlana.urbanek@ucitelji.hr::da0d1c2a-d931-49c8-83bd-8501a32f9759" providerId="AD" clId="Web-{4CEF62B2-D5E9-46F0-ACF2-CD52DA726828}" dt="2018-09-09T13:21:21.916" v="74" actId="14100"/>
          <ac:spMkLst>
            <pc:docMk/>
            <pc:sldMk cId="3199054610" sldId="26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30A9A-8168-4013-AAD1-333D0CB25AE0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23978-145D-4214-90CD-5814BA39C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3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Pomoću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navedenih primjera očekivanja MPT opisati kako se očekivanja označuju (kratica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međupredmetne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teme, domena, ciklus i redni broj očekivanja unutar kurikuluma.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Očekivanja se mogu ostvariti različitim načinima i oblicima odgojno-obrazovnog rada i planiranja poučavanja.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Mogu se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ugrađivati u predmetnu nastavu ili ostvarivati kroz zajedničke projekte. Učitelji ili nastavnici i stručni suradnici međusobno surađuju pri planiranju ostvarivanja odgojno-obrazovnih očekivanja </a:t>
            </a:r>
            <a:r>
              <a:rPr lang="hr-HR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tema.</a:t>
            </a:r>
            <a:endParaRPr lang="hr-H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ovom dijelu potrebno je objasniti da se u procesu planiranja navode očekivanja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 te da ih nije potrebno posebno evidentirati u e-Dnevnik. </a:t>
            </a:r>
            <a:endParaRPr lang="hr-HR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028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73EBD6-A4A0-4EFA-9DD2-34B15FAC4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727FA4A-11C9-4EDE-8AA8-7ACB55383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37F6B1-F8DE-4F86-A8A1-A2B3978A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65D896E-2353-4FA6-9591-6371F027D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ECA6EC-8C13-48C7-B61B-462CE726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3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D3DA1D-8815-466D-998B-16143245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C80FF99-FBCD-4050-9AE4-4CED22EE8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7AA725-DFA2-4D78-A033-22D355546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418D22-B903-47F2-BE7E-6AE7D643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7779DAC-4BBC-41FD-A3BE-9EAF4E98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95EB87A-3F07-421A-B1B5-1CBB9C19B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C768CAB-346E-403C-B78B-D98B549BA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92264B-F910-4DE4-B531-2EA04CABB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0BE71D-1DD6-4035-AA88-28D835A7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ABDF72-6D17-4CFB-8868-872FF437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5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CB5707-A123-43F6-9547-CE5D8ECBA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81CB6C0-452E-44B4-A7E1-10D26F4C8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1FB416-8AC3-4BBB-814B-774FADD0C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4BCBA5-FADF-495F-9218-FA41C829B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EC74D31-FFF9-4ED0-8BDE-04D128FF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9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0C6E02-76CF-4FF5-AF4B-D39EB434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FA62E3E-5045-451C-9F24-26F5AEA74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7B77C6-3CAA-47A7-99D1-97A58AA74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DAE5E65-A78F-481F-A2FA-339EE272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D7CFB76-7D75-4D8F-9A3A-7F176896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1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5851C3-D927-450B-8ACD-D7143111C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A3D8B02-F89A-42A8-B34E-8300A383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7F79F97-6793-4749-81B0-4987A48F9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D9B10C2-6BF1-4C31-88D3-F9C7B0B53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016D7F-6EA9-4D99-9977-797EF49E4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5149B8A-10E1-4A52-9A22-1B896D9B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09155A-1713-4A64-80D1-CC9165CFF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A6B95A6-35C7-4AF1-B1D7-2EA30F3EE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2DD5A40-DB4F-4A1B-8930-410D55C51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6FBAC94-EA54-4EAA-B733-81B9A68C3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A6B72A3-A57D-4602-98AC-C735B7500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53EC7E7-A392-46B7-9F2B-BC0BE1757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F398A40-B7A9-453E-BEFF-F18CF3C9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D299E36-B900-4BC4-80EB-111AA372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97C3D3-7FE5-4E43-AA9E-24B0F36A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B5E51C8-B302-4B5E-A90B-9D85B081E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FF7DD2-10A8-48A1-97C0-36B767CE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61426E4-9ED3-485E-ADC0-1D3DE872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20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E863B2A-5B9D-4149-8321-55836F69D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73B214E-64D3-49DF-B2D6-AF7404CC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5C1E47-5350-47B3-9D69-16E7396A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1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0B15DE-5A61-4720-A330-65EFF750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64C3D98-4F50-4499-8144-231409052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54340AE-591B-42AF-BD80-15EA63E79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9898FC-9F23-4254-8A32-9309FEA6D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ED8627E-8DE2-4EC6-8790-8ACAD79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C611D37-3C4C-4AEB-9F7B-DDE8BEBA2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07B8B5-9ED4-43C3-830D-B0966B9C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4A5C0AD-3341-4437-99C0-B47A0D926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91A5BAF-2859-4B7C-9E4D-A87676418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44299CB-CE48-4888-8C00-72DCD0025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033C88-282F-40EF-8DD5-18E9DE81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4CBD92A-A7C8-4EA4-82D8-32124C97E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26250A0B-8DF3-40BF-8AB2-F2A4BB89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E216D17-312B-4575-A175-707201E54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43C7A6-52F2-43A7-8006-E40DC3336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1369-E67A-49FB-ABC1-FAECFD0C3F7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4B9B66F-D7ED-44C2-BCB0-7F5C805A9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58E1EE-2CF3-42F1-8F97-2302C3527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5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TK-GIK-6-prazan.xlsx" TargetMode="External"/><Relationship Id="rId2" Type="http://schemas.openxmlformats.org/officeDocument/2006/relationships/hyperlink" Target="TK-GIK-6-prijedlog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6. </a:t>
            </a:r>
            <a:r>
              <a:rPr lang="hr-HR" sz="4800" b="1">
                <a:solidFill>
                  <a:srgbClr val="002060"/>
                </a:solidFill>
                <a:latin typeface="Comic Sans MS" panose="030F0702030302020204" pitchFamily="66" charset="0"/>
              </a:rPr>
              <a:t>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Urbanek, prof.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5775236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6.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6.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5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sz="4400" b="1">
                <a:solidFill>
                  <a:srgbClr val="002060"/>
                </a:solidFill>
              </a:rPr>
              <a:t>Bingo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 </a:t>
            </a:r>
            <a:r>
              <a:rPr lang="hr-HR" sz="3200" dirty="0" err="1"/>
              <a:t>Bingo</a:t>
            </a:r>
            <a:r>
              <a:rPr lang="hr-HR" sz="3200" dirty="0"/>
              <a:t> listić s različitim tvrdnjama u ćelijama. </a:t>
            </a:r>
            <a:endParaRPr lang="en-US" sz="3200" dirty="0"/>
          </a:p>
          <a:p>
            <a:pPr lvl="0"/>
            <a:r>
              <a:rPr lang="hr-HR" sz="3200" dirty="0"/>
              <a:t>Sudionici šeću po prostoriju i međusobno postavljaju pitanja s listića. Kada netko od sudionika potvrdno odgovori na pitanje, potpisuje se u ćeliju na listiću osobe koja je postavila pitanje.  </a:t>
            </a:r>
            <a:endParaRPr lang="en-US" sz="3200" dirty="0"/>
          </a:p>
          <a:p>
            <a:pPr lvl="0"/>
            <a:r>
              <a:rPr lang="hr-HR" sz="3200" dirty="0"/>
              <a:t>Pobjednik je osoba koja prva skupi </a:t>
            </a:r>
            <a:r>
              <a:rPr lang="hr-HR" sz="3200" b="1" i="1" dirty="0">
                <a:solidFill>
                  <a:srgbClr val="002060"/>
                </a:solidFill>
              </a:rPr>
              <a:t>pet različitih pitanja u redu</a:t>
            </a:r>
            <a:r>
              <a:rPr lang="hr-HR" sz="3200" dirty="0"/>
              <a:t> i vikne </a:t>
            </a:r>
            <a:r>
              <a:rPr lang="hr-HR" sz="3200" b="1" i="1" dirty="0" err="1">
                <a:solidFill>
                  <a:srgbClr val="002060"/>
                </a:solidFill>
              </a:rPr>
              <a:t>Bingo</a:t>
            </a:r>
            <a:endParaRPr lang="en-US" sz="3200" b="1" i="1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hr-HR" sz="3200" dirty="0"/>
          </a:p>
          <a:p>
            <a:pPr marL="0" lvl="0" indent="0">
              <a:buNone/>
            </a:pPr>
            <a:r>
              <a:rPr lang="hr-HR" sz="3200" b="1" i="1" dirty="0">
                <a:solidFill>
                  <a:srgbClr val="002060"/>
                </a:solidFill>
              </a:rPr>
              <a:t>Napomena:</a:t>
            </a:r>
            <a:r>
              <a:rPr lang="hr-HR" sz="3200" dirty="0"/>
              <a:t> sudionik postavlja pitanje, a osoba koju ispituje </a:t>
            </a:r>
            <a:r>
              <a:rPr lang="hr-HR" sz="3200" b="1" dirty="0">
                <a:solidFill>
                  <a:srgbClr val="002060"/>
                </a:solidFill>
              </a:rPr>
              <a:t>ne gleda </a:t>
            </a:r>
            <a:r>
              <a:rPr lang="hr-HR" sz="3200" dirty="0"/>
              <a:t>u listić i pronalazi nešto što zna </a:t>
            </a:r>
            <a:r>
              <a:rPr lang="hr-HR" sz="3200" dirty="0">
                <a:sym typeface="Wingdings" panose="05000000000000000000" pitchFamily="2" charset="2"/>
              </a:rPr>
              <a:t>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2" y="115614"/>
            <a:ext cx="12118428" cy="6870796"/>
          </a:xfrm>
        </p:spPr>
      </p:pic>
    </p:spTree>
    <p:extLst>
      <p:ext uri="{BB962C8B-B14F-4D97-AF65-F5344CB8AC3E}">
        <p14:creationId xmlns:p14="http://schemas.microsoft.com/office/powerpoint/2010/main" val="72735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25" y="-118132"/>
            <a:ext cx="12231850" cy="6976132"/>
          </a:xfrm>
        </p:spPr>
      </p:pic>
    </p:spTree>
    <p:extLst>
      <p:ext uri="{BB962C8B-B14F-4D97-AF65-F5344CB8AC3E}">
        <p14:creationId xmlns:p14="http://schemas.microsoft.com/office/powerpoint/2010/main" val="85920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131051"/>
              </p:ext>
            </p:extLst>
          </p:nvPr>
        </p:nvGraphicFramePr>
        <p:xfrm>
          <a:off x="-63062" y="0"/>
          <a:ext cx="12255062" cy="6858001"/>
        </p:xfrm>
        <a:graphic>
          <a:graphicData uri="http://schemas.openxmlformats.org/drawingml/2006/table">
            <a:tbl>
              <a:tblPr/>
              <a:tblGrid>
                <a:gridCol w="2413966">
                  <a:extLst>
                    <a:ext uri="{9D8B030D-6E8A-4147-A177-3AD203B41FA5}">
                      <a16:colId xmlns:a16="http://schemas.microsoft.com/office/drawing/2014/main" val="652675922"/>
                    </a:ext>
                  </a:extLst>
                </a:gridCol>
                <a:gridCol w="9841096">
                  <a:extLst>
                    <a:ext uri="{9D8B030D-6E8A-4147-A177-3AD203B41FA5}">
                      <a16:colId xmlns:a16="http://schemas.microsoft.com/office/drawing/2014/main" val="804555177"/>
                    </a:ext>
                  </a:extLst>
                </a:gridCol>
              </a:tblGrid>
              <a:tr h="489855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D60C8C"/>
                          </a:solidFill>
                          <a:effectLst/>
                          <a:latin typeface="Calibri" panose="020F0502020204030204" pitchFamily="34" charset="0"/>
                        </a:rPr>
                        <a:t>Tehnička kultura 6. razred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hr-HR" sz="16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749374"/>
                  </a:ext>
                </a:extLst>
              </a:tr>
              <a:tr h="33074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Domena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Odgojno-obrazovni ishod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040331"/>
                  </a:ext>
                </a:extLst>
              </a:tr>
              <a:tr h="229657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800" b="1" i="0" dirty="0">
                          <a:effectLst/>
                          <a:latin typeface="Calibri"/>
                        </a:rPr>
                        <a:t>Dizajniranje i dokumentiranje</a:t>
                      </a:r>
                      <a:r>
                        <a:rPr lang="hr-HR" sz="2000" b="1" i="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694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crteže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svakodnevnoga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primjenjujući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sr-Latn-RS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2.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graditeljstvu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3.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kojemu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je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osmislio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oblik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 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10656"/>
                  </a:ext>
                </a:extLst>
              </a:tr>
              <a:tr h="197567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Tvorevine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tehnike i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tehnologije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OŠ B.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tehnologije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model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pretvorbu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energije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od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priloženoga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ili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priručnoga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materijala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demonstrira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rad </a:t>
                      </a:r>
                      <a:r>
                        <a:rPr lang="en-US" sz="1800" b="0" i="0" kern="120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modela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hr-HR" sz="1800" b="0" i="0" kern="120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B. 6. 2.</a:t>
                      </a:r>
                      <a:r>
                        <a:rPr lang="hr-HR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kraju druge godine učenja i poučavanja predmeta Tehnička kultura u domeni Tvorevine tehnike i tehnologije učenik objašnjava svojstva graditeljskih materijala na maketi objekta.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515226"/>
                  </a:ext>
                </a:extLst>
              </a:tr>
              <a:tr h="176516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Tehnika i  </a:t>
                      </a:r>
                      <a:endParaRPr lang="hr-HR" sz="4400" b="1" i="0" dirty="0">
                        <a:effectLst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kvaliteta života </a:t>
                      </a:r>
                      <a:endParaRPr lang="hr-HR" sz="4400" b="1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C.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kvaliteta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prema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svojoj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dokumentaciji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974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15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91" y="0"/>
            <a:ext cx="12279391" cy="6872568"/>
          </a:xfrm>
        </p:spPr>
      </p:pic>
    </p:spTree>
    <p:extLst>
      <p:ext uri="{BB962C8B-B14F-4D97-AF65-F5344CB8AC3E}">
        <p14:creationId xmlns:p14="http://schemas.microsoft.com/office/powerpoint/2010/main" val="97271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3065" y="225319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Očekivanja </a:t>
            </a:r>
            <a:r>
              <a:rPr lang="hr-HR" dirty="0" err="1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međupredmetnih</a:t>
            </a:r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tema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3065" y="1738862"/>
            <a:ext cx="12073431" cy="5238030"/>
          </a:xfrm>
        </p:spPr>
        <p:txBody>
          <a:bodyPr>
            <a:normAutofit/>
          </a:bodyPr>
          <a:lstStyle/>
          <a:p>
            <a:pPr fontAlgn="base"/>
            <a:r>
              <a:rPr lang="hr-HR" sz="2800" b="1" dirty="0" err="1"/>
              <a:t>goo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Promiče</a:t>
            </a:r>
            <a:r>
              <a:rPr lang="en-US" sz="2800" dirty="0"/>
              <a:t> </a:t>
            </a:r>
            <a:r>
              <a:rPr lang="en-US" sz="2800" dirty="0" err="1"/>
              <a:t>ljudska</a:t>
            </a:r>
            <a:r>
              <a:rPr lang="en-US" sz="2800" dirty="0"/>
              <a:t> </a:t>
            </a:r>
            <a:r>
              <a:rPr lang="en-US" sz="2800" dirty="0" err="1"/>
              <a:t>prava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odr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Razmatra</a:t>
            </a:r>
            <a:r>
              <a:rPr lang="en-US" sz="2800" dirty="0"/>
              <a:t> </a:t>
            </a:r>
            <a:r>
              <a:rPr lang="en-US" sz="2800" dirty="0" err="1"/>
              <a:t>uzroke</a:t>
            </a:r>
            <a:r>
              <a:rPr lang="en-US" sz="2800" dirty="0"/>
              <a:t> </a:t>
            </a:r>
            <a:r>
              <a:rPr lang="en-US" sz="2800" dirty="0" err="1"/>
              <a:t>ugroženosti</a:t>
            </a:r>
            <a:r>
              <a:rPr lang="en-US" sz="2800" dirty="0"/>
              <a:t> </a:t>
            </a:r>
            <a:r>
              <a:rPr lang="en-US" sz="2800" dirty="0" err="1"/>
              <a:t>prirode</a:t>
            </a:r>
            <a:r>
              <a:rPr lang="en-US" sz="2800" dirty="0"/>
              <a:t>.</a:t>
            </a:r>
          </a:p>
          <a:p>
            <a:r>
              <a:rPr lang="pl-PL" sz="2800" b="1" dirty="0"/>
              <a:t>osr</a:t>
            </a:r>
            <a:r>
              <a:rPr lang="pl-PL" sz="2800" dirty="0"/>
              <a:t> </a:t>
            </a:r>
            <a:r>
              <a:rPr lang="hr-HR" sz="2800" dirty="0"/>
              <a:t>B.3.4. Suradnički uči i radi u timu.</a:t>
            </a:r>
          </a:p>
          <a:p>
            <a:r>
              <a:rPr lang="hr-HR" sz="2800" b="1" dirty="0"/>
              <a:t>pod</a:t>
            </a:r>
            <a:r>
              <a:rPr lang="hr-HR" sz="2800" dirty="0"/>
              <a:t> A.3.1. Primjenjuje inovativna i kreativna rješenja.</a:t>
            </a:r>
          </a:p>
          <a:p>
            <a:pPr fontAlgn="base"/>
            <a:r>
              <a:rPr lang="hr-HR" sz="2800" b="1" dirty="0" err="1"/>
              <a:t>ikt</a:t>
            </a:r>
            <a:r>
              <a:rPr lang="hr-HR" sz="2800" dirty="0"/>
              <a:t> </a:t>
            </a:r>
            <a:r>
              <a:rPr lang="en-US" sz="2800" dirty="0"/>
              <a:t>A.3.2. </a:t>
            </a:r>
            <a:r>
              <a:rPr lang="en-US" sz="2800" dirty="0" err="1"/>
              <a:t>Učenik</a:t>
            </a:r>
            <a:r>
              <a:rPr lang="en-US" sz="2800" dirty="0"/>
              <a:t> se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koristi</a:t>
            </a:r>
            <a:r>
              <a:rPr lang="en-US" sz="2800" dirty="0"/>
              <a:t> </a:t>
            </a:r>
            <a:r>
              <a:rPr lang="en-US" sz="2800" dirty="0" err="1"/>
              <a:t>raznim</a:t>
            </a:r>
            <a:r>
              <a:rPr lang="en-US" sz="2800" dirty="0"/>
              <a:t> </a:t>
            </a:r>
            <a:r>
              <a:rPr lang="en-US" sz="2800" dirty="0" err="1"/>
              <a:t>uređajima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programima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zdr</a:t>
            </a:r>
            <a:r>
              <a:rPr lang="hr-HR" sz="2800" dirty="0"/>
              <a:t> </a:t>
            </a:r>
            <a:r>
              <a:rPr lang="en-US" sz="2800" dirty="0"/>
              <a:t>C.3.1.</a:t>
            </a:r>
            <a:r>
              <a:rPr lang="hr-HR" sz="2800" dirty="0"/>
              <a:t> </a:t>
            </a:r>
            <a:r>
              <a:rPr lang="en-US" sz="2800" dirty="0"/>
              <a:t>B </a:t>
            </a:r>
            <a:r>
              <a:rPr lang="en-US" sz="2800" dirty="0" err="1"/>
              <a:t>Obrazlaže</a:t>
            </a:r>
            <a:r>
              <a:rPr lang="en-US" sz="2800" dirty="0"/>
              <a:t> </a:t>
            </a:r>
            <a:r>
              <a:rPr lang="en-US" sz="2800" dirty="0" err="1"/>
              <a:t>potencijalne</a:t>
            </a:r>
            <a:r>
              <a:rPr lang="en-US" sz="2800" dirty="0"/>
              <a:t> </a:t>
            </a:r>
            <a:r>
              <a:rPr lang="en-US" sz="2800" dirty="0" err="1"/>
              <a:t>opasnosti</a:t>
            </a:r>
            <a:r>
              <a:rPr lang="en-US" sz="2800" dirty="0"/>
              <a:t> u </a:t>
            </a:r>
            <a:r>
              <a:rPr lang="en-US" sz="2800" dirty="0" err="1"/>
              <a:t>kućanstvu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okolini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uku</a:t>
            </a:r>
            <a:r>
              <a:rPr lang="hr-HR" sz="2800" dirty="0"/>
              <a:t> </a:t>
            </a:r>
            <a:r>
              <a:rPr lang="en-US" sz="2800" dirty="0"/>
              <a:t>A.3.3.</a:t>
            </a:r>
            <a:r>
              <a:rPr lang="hr-HR" sz="2800" dirty="0"/>
              <a:t> 3. </a:t>
            </a:r>
            <a:r>
              <a:rPr lang="en-US" sz="2800" dirty="0" err="1"/>
              <a:t>Učenik</a:t>
            </a:r>
            <a:r>
              <a:rPr lang="en-US" sz="2800" dirty="0"/>
              <a:t>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oblikuje</a:t>
            </a:r>
            <a:r>
              <a:rPr lang="en-US" sz="2800" dirty="0"/>
              <a:t> </a:t>
            </a:r>
            <a:r>
              <a:rPr lang="en-US" sz="2800" dirty="0" err="1"/>
              <a:t>svoje</a:t>
            </a:r>
            <a:r>
              <a:rPr lang="en-US" sz="2800" dirty="0"/>
              <a:t> </a:t>
            </a:r>
            <a:r>
              <a:rPr lang="en-US" sz="2800" dirty="0" err="1"/>
              <a:t>ideje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kreativno</a:t>
            </a:r>
            <a:r>
              <a:rPr lang="en-US" sz="2800" dirty="0"/>
              <a:t> </a:t>
            </a:r>
            <a:r>
              <a:rPr lang="en-US" sz="2800" dirty="0" err="1"/>
              <a:t>pristupa</a:t>
            </a:r>
            <a:r>
              <a:rPr lang="en-US" sz="2800" dirty="0"/>
              <a:t> </a:t>
            </a:r>
            <a:r>
              <a:rPr lang="en-US" sz="2800" dirty="0" err="1"/>
              <a:t>rješavanju</a:t>
            </a:r>
            <a:r>
              <a:rPr lang="en-US" sz="2800" dirty="0"/>
              <a:t> </a:t>
            </a:r>
            <a:r>
              <a:rPr lang="en-US" sz="2800" dirty="0" err="1"/>
              <a:t>problema</a:t>
            </a:r>
            <a:r>
              <a:rPr lang="en-US" sz="2800" dirty="0"/>
              <a:t>.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88859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9680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6.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6.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502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FBEBA78AB0E4F9738B593F75268FB" ma:contentTypeVersion="10" ma:contentTypeDescription="Stvaranje novog dokumenta." ma:contentTypeScope="" ma:versionID="6436bdcade7feac589132d4bd7bf1ace">
  <xsd:schema xmlns:xsd="http://www.w3.org/2001/XMLSchema" xmlns:xs="http://www.w3.org/2001/XMLSchema" xmlns:p="http://schemas.microsoft.com/office/2006/metadata/properties" xmlns:ns2="658f1968-3c98-4d1c-b2e3-b5cabe2f3cce" xmlns:ns3="34746b4d-e075-4611-9c4c-3388e6f2fbda" targetNamespace="http://schemas.microsoft.com/office/2006/metadata/properties" ma:root="true" ma:fieldsID="79d00211529fe0d0b0ee6fc5efba1901" ns2:_="" ns3:_="">
    <xsd:import namespace="658f1968-3c98-4d1c-b2e3-b5cabe2f3cce"/>
    <xsd:import namespace="34746b4d-e075-4611-9c4c-3388e6f2f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8f1968-3c98-4d1c-b2e3-b5cabe2f3c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746b4d-e075-4611-9c4c-3388e6f2f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9D917B-A528-4DC1-A0A4-9E0F072A8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8f1968-3c98-4d1c-b2e3-b5cabe2f3cce"/>
    <ds:schemaRef ds:uri="34746b4d-e075-4611-9c4c-3388e6f2f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839C46-0F4B-41A5-8976-CB97D5A0574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7335A39-7683-4750-A787-31CDFDC23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583</Words>
  <Application>Microsoft Office PowerPoint</Application>
  <PresentationFormat>Široki zaslon</PresentationFormat>
  <Paragraphs>66</Paragraphs>
  <Slides>10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Segoe UI Semibold</vt:lpstr>
      <vt:lpstr>Times New Roman</vt:lpstr>
      <vt:lpstr>Wingdings</vt:lpstr>
      <vt:lpstr>Tema sustava Office</vt:lpstr>
      <vt:lpstr>  Planiranje godišnjeg izvedbenog kurikuluma tehničke kulture 6. razreda</vt:lpstr>
      <vt:lpstr>Bingo </vt:lpstr>
      <vt:lpstr>PowerPoint prezentacija</vt:lpstr>
      <vt:lpstr>PowerPoint prezentacija</vt:lpstr>
      <vt:lpstr>PowerPoint prezentacija</vt:lpstr>
      <vt:lpstr>PowerPoint prezentacija</vt:lpstr>
      <vt:lpstr>Očekivanja međupredmetnih tema</vt:lpstr>
      <vt:lpstr>Godišnji izvedbeni kurikulum   </vt:lpstr>
      <vt:lpstr>Radionica: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Aktivne metode učenja Jingsaw metoda</dc:title>
  <dc:creator>Windows User</dc:creator>
  <cp:lastModifiedBy>Svjetlana Urbanek</cp:lastModifiedBy>
  <cp:revision>30</cp:revision>
  <dcterms:created xsi:type="dcterms:W3CDTF">1601-01-01T00:00:00Z</dcterms:created>
  <dcterms:modified xsi:type="dcterms:W3CDTF">2020-06-30T19:21:49Z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0x0101003C6FBEBA78AB0E4F9738B593F75268FB</vt:lpwstr>
  </property>
</Properties>
</file>