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82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E:\2020-Kraljevica\grafovi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E:\2020-Kraljevica\grafovi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E:\2020-Kraljevica\grafovi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E:\2020-Kraljevica\grafovi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E:\2020-Kraljevica\grafovi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hr-HR"/>
              <a:t>Izravna</a:t>
            </a:r>
            <a:r>
              <a:rPr lang="hr-HR" baseline="0"/>
              <a:t> nastava</a:t>
            </a:r>
            <a:endParaRPr lang="hr-HR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List1!$B$2:$C$2</c:f>
              <c:strCache>
                <c:ptCount val="2"/>
                <c:pt idx="0">
                  <c:v>Da</c:v>
                </c:pt>
                <c:pt idx="1">
                  <c:v>Ne</c:v>
                </c:pt>
              </c:strCache>
            </c:strRef>
          </c:cat>
          <c:val>
            <c:numRef>
              <c:f>List1!$B$3:$C$3</c:f>
              <c:numCache>
                <c:formatCode>0.00%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r-Latn-R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hr-HR"/>
              <a:t>Alati</a:t>
            </a:r>
            <a:r>
              <a:rPr lang="hr-HR" baseline="0"/>
              <a:t> i sustavi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List1!$A$6:$A$13</c:f>
              <c:strCache>
                <c:ptCount val="8"/>
                <c:pt idx="0">
                  <c:v>OneDrive</c:v>
                </c:pt>
                <c:pt idx="1">
                  <c:v>Teams</c:v>
                </c:pt>
                <c:pt idx="2">
                  <c:v>Edmondo</c:v>
                </c:pt>
                <c:pt idx="3">
                  <c:v>Yammer</c:v>
                </c:pt>
                <c:pt idx="4">
                  <c:v>MS Forms</c:v>
                </c:pt>
                <c:pt idx="5">
                  <c:v>Google Classroom</c:v>
                </c:pt>
                <c:pt idx="6">
                  <c:v>Web</c:v>
                </c:pt>
                <c:pt idx="7">
                  <c:v>Ostalo</c:v>
                </c:pt>
              </c:strCache>
            </c:strRef>
          </c:cat>
          <c:val>
            <c:numRef>
              <c:f>List1!$B$6:$B$13</c:f>
              <c:numCache>
                <c:formatCode>0%</c:formatCode>
                <c:ptCount val="8"/>
                <c:pt idx="0">
                  <c:v>0.33</c:v>
                </c:pt>
                <c:pt idx="1">
                  <c:v>0.6</c:v>
                </c:pt>
                <c:pt idx="2">
                  <c:v>0.05</c:v>
                </c:pt>
                <c:pt idx="3">
                  <c:v>0.33</c:v>
                </c:pt>
                <c:pt idx="4">
                  <c:v>0.05</c:v>
                </c:pt>
                <c:pt idx="5">
                  <c:v>0.05</c:v>
                </c:pt>
                <c:pt idx="6">
                  <c:v>0.2</c:v>
                </c:pt>
                <c:pt idx="7">
                  <c:v>0.13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256996008"/>
        <c:axId val="256997968"/>
      </c:barChart>
      <c:catAx>
        <c:axId val="2569960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256997968"/>
        <c:crosses val="autoZero"/>
        <c:auto val="1"/>
        <c:lblAlgn val="ctr"/>
        <c:lblOffset val="100"/>
        <c:noMultiLvlLbl val="0"/>
      </c:catAx>
      <c:valAx>
        <c:axId val="25699796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2569960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r-Latn-R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Video</a:t>
            </a:r>
            <a:r>
              <a:rPr lang="hr-HR"/>
              <a:t>snimke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r-Latn-RS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List1!$A$17:$A$19</c:f>
              <c:strCache>
                <c:ptCount val="3"/>
                <c:pt idx="0">
                  <c:v>Vlastite</c:v>
                </c:pt>
                <c:pt idx="1">
                  <c:v>Škola za život</c:v>
                </c:pt>
                <c:pt idx="2">
                  <c:v>Ostalo</c:v>
                </c:pt>
              </c:strCache>
            </c:strRef>
          </c:cat>
          <c:val>
            <c:numRef>
              <c:f>List1!$B$17:$B$19</c:f>
              <c:numCache>
                <c:formatCode>0%</c:formatCode>
                <c:ptCount val="3"/>
                <c:pt idx="0">
                  <c:v>0.34</c:v>
                </c:pt>
                <c:pt idx="1">
                  <c:v>0.6</c:v>
                </c:pt>
                <c:pt idx="2">
                  <c:v>0.47</c:v>
                </c:pt>
              </c:numCache>
            </c:numRef>
          </c:val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pitchFamily="34" charset="0"/>
              <a:ea typeface="+mn-ea"/>
              <a:cs typeface="+mn-cs"/>
            </a:defRPr>
          </a:pPr>
          <a:endParaRPr lang="sr-Latn-R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r-Latn-R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hr-HR"/>
              <a:t>Ostvarivanje praktičnih kompetencija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List1!$A$22:$A$25</c:f>
              <c:strCache>
                <c:ptCount val="4"/>
                <c:pt idx="0">
                  <c:v>Nikako</c:v>
                </c:pt>
                <c:pt idx="1">
                  <c:v>Davanje uputa i rad učenika kod kuće</c:v>
                </c:pt>
                <c:pt idx="2">
                  <c:v>"Teško"</c:v>
                </c:pt>
                <c:pt idx="3">
                  <c:v>Ostalo (projekti, tv, uč. Kreativnost)</c:v>
                </c:pt>
              </c:strCache>
            </c:strRef>
          </c:cat>
          <c:val>
            <c:numRef>
              <c:f>List1!$B$22:$B$25</c:f>
              <c:numCache>
                <c:formatCode>0.00%</c:formatCode>
                <c:ptCount val="4"/>
                <c:pt idx="0">
                  <c:v>0.27</c:v>
                </c:pt>
                <c:pt idx="1">
                  <c:v>0.67</c:v>
                </c:pt>
                <c:pt idx="2">
                  <c:v>0.13</c:v>
                </c:pt>
                <c:pt idx="3">
                  <c:v>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384395256"/>
        <c:axId val="384401528"/>
      </c:barChart>
      <c:catAx>
        <c:axId val="3843952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endParaRPr lang="sr-Latn-RS"/>
          </a:p>
        </c:txPr>
        <c:crossAx val="384401528"/>
        <c:crosses val="autoZero"/>
        <c:auto val="1"/>
        <c:lblAlgn val="ctr"/>
        <c:lblOffset val="100"/>
        <c:noMultiLvlLbl val="0"/>
      </c:catAx>
      <c:valAx>
        <c:axId val="3844015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384395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r-Latn-R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hr-HR"/>
              <a:t>Provjeravanje</a:t>
            </a:r>
            <a:r>
              <a:rPr lang="hr-HR" baseline="0"/>
              <a:t> postignuća</a:t>
            </a:r>
            <a:endParaRPr lang="hr-HR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List1!$A$28:$A$34</c:f>
              <c:strCache>
                <c:ptCount val="7"/>
                <c:pt idx="0">
                  <c:v>Praćenje aktivnosti – „nazočnost“, sudjelovanje, pravovremenost, komunikacija </c:v>
                </c:pt>
                <c:pt idx="1">
                  <c:v>Rezultati online aktivnosti –  plakati, referati, DZ </c:v>
                </c:pt>
                <c:pt idx="2">
                  <c:v>Kvizovi</c:v>
                </c:pt>
                <c:pt idx="3">
                  <c:v>Materijali za samovrednovanje</c:v>
                </c:pt>
                <c:pt idx="4">
                  <c:v>Fotografije/video-materijali/prezentacije uradaka </c:v>
                </c:pt>
                <c:pt idx="5">
                  <c:v>Drugim (vlastitim) kriterijima </c:v>
                </c:pt>
                <c:pt idx="6">
                  <c:v>S velikim poteškoćama </c:v>
                </c:pt>
              </c:strCache>
            </c:strRef>
          </c:cat>
          <c:val>
            <c:numRef>
              <c:f>List1!$B$28:$B$34</c:f>
              <c:numCache>
                <c:formatCode>0.00%</c:formatCode>
                <c:ptCount val="7"/>
                <c:pt idx="0">
                  <c:v>0.53</c:v>
                </c:pt>
                <c:pt idx="1">
                  <c:v>0.5</c:v>
                </c:pt>
                <c:pt idx="2">
                  <c:v>0.3</c:v>
                </c:pt>
                <c:pt idx="3">
                  <c:v>0.13</c:v>
                </c:pt>
                <c:pt idx="4">
                  <c:v>0.53</c:v>
                </c:pt>
                <c:pt idx="5">
                  <c:v>7.0000000000000007E-2</c:v>
                </c:pt>
                <c:pt idx="6">
                  <c:v>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312535216"/>
        <c:axId val="312539920"/>
      </c:barChart>
      <c:catAx>
        <c:axId val="3125352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endParaRPr lang="sr-Latn-RS"/>
          </a:p>
        </c:txPr>
        <c:crossAx val="312539920"/>
        <c:crosses val="autoZero"/>
        <c:auto val="1"/>
        <c:lblAlgn val="ctr"/>
        <c:lblOffset val="100"/>
        <c:noMultiLvlLbl val="0"/>
      </c:catAx>
      <c:valAx>
        <c:axId val="31253992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312535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r-Latn-R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D7B2C-AEE1-4488-879F-7DC29730617A}" type="datetimeFigureOut">
              <a:rPr lang="hr-HR" smtClean="0"/>
              <a:t>5.7.2020.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81BB17DC-9CB6-412C-9E28-75C4F292C84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463959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D7B2C-AEE1-4488-879F-7DC29730617A}" type="datetimeFigureOut">
              <a:rPr lang="hr-HR" smtClean="0"/>
              <a:t>5.7.2020.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B17DC-9CB6-412C-9E28-75C4F292C84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51567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D7B2C-AEE1-4488-879F-7DC29730617A}" type="datetimeFigureOut">
              <a:rPr lang="hr-HR" smtClean="0"/>
              <a:t>5.7.2020.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B17DC-9CB6-412C-9E28-75C4F292C84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3721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D7B2C-AEE1-4488-879F-7DC29730617A}" type="datetimeFigureOut">
              <a:rPr lang="hr-HR" smtClean="0"/>
              <a:t>5.7.2020.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B17DC-9CB6-412C-9E28-75C4F292C84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94253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E9ED7B2C-AEE1-4488-879F-7DC29730617A}" type="datetimeFigureOut">
              <a:rPr lang="hr-HR" smtClean="0"/>
              <a:t>5.7.2020.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hr-HR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81BB17DC-9CB6-412C-9E28-75C4F292C84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445531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D7B2C-AEE1-4488-879F-7DC29730617A}" type="datetimeFigureOut">
              <a:rPr lang="hr-HR" smtClean="0"/>
              <a:t>5.7.2020.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B17DC-9CB6-412C-9E28-75C4F292C84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56946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D7B2C-AEE1-4488-879F-7DC29730617A}" type="datetimeFigureOut">
              <a:rPr lang="hr-HR" smtClean="0"/>
              <a:t>5.7.2020.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B17DC-9CB6-412C-9E28-75C4F292C84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98587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D7B2C-AEE1-4488-879F-7DC29730617A}" type="datetimeFigureOut">
              <a:rPr lang="hr-HR" smtClean="0"/>
              <a:t>5.7.2020.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B17DC-9CB6-412C-9E28-75C4F292C84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195127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D7B2C-AEE1-4488-879F-7DC29730617A}" type="datetimeFigureOut">
              <a:rPr lang="hr-HR" smtClean="0"/>
              <a:t>5.7.2020.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B17DC-9CB6-412C-9E28-75C4F292C84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10549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D7B2C-AEE1-4488-879F-7DC29730617A}" type="datetimeFigureOut">
              <a:rPr lang="hr-HR" smtClean="0"/>
              <a:t>5.7.2020.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B17DC-9CB6-412C-9E28-75C4F292C84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76938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D7B2C-AEE1-4488-879F-7DC29730617A}" type="datetimeFigureOut">
              <a:rPr lang="hr-HR" smtClean="0"/>
              <a:t>5.7.2020.</a:t>
            </a:fld>
            <a:endParaRPr lang="hr-HR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B17DC-9CB6-412C-9E28-75C4F292C84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19409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E9ED7B2C-AEE1-4488-879F-7DC29730617A}" type="datetimeFigureOut">
              <a:rPr lang="hr-HR" smtClean="0"/>
              <a:t>5.7.2020.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hr-HR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81BB17DC-9CB6-412C-9E28-75C4F292C84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76098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damir@uniri.hr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CA02DCA-F607-4A43-A647-9F446EEC7B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sz="6000" dirty="0"/>
              <a:t>Perspektive učenja i poučavanja na daljinu sa stajališta nastave tehničke kulture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A0A34B20-B523-4147-AD9A-E14C6D78A9F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hr-HR" sz="3800" i="1" dirty="0"/>
              <a:t>(Iskustva učitelja tijekom COVID-19 </a:t>
            </a:r>
            <a:r>
              <a:rPr lang="hr-HR" sz="3800" i="1" dirty="0" err="1"/>
              <a:t>pandemije</a:t>
            </a:r>
            <a:r>
              <a:rPr lang="hr-HR" sz="3800" i="1" dirty="0"/>
              <a:t> i perspektive za budućnost)</a:t>
            </a:r>
            <a:endParaRPr lang="hr-HR" dirty="0"/>
          </a:p>
          <a:p>
            <a:r>
              <a:rPr lang="hr-HR" sz="5100" dirty="0"/>
              <a:t>Damir </a:t>
            </a:r>
            <a:r>
              <a:rPr lang="hr-HR" sz="5100" dirty="0" err="1"/>
              <a:t>Purković</a:t>
            </a:r>
            <a:endParaRPr lang="hr-HR" sz="5100" dirty="0"/>
          </a:p>
          <a:p>
            <a:r>
              <a:rPr lang="hr-HR" sz="3800" dirty="0">
                <a:hlinkClick r:id="rId2"/>
              </a:rPr>
              <a:t>damir@uniri.hr</a:t>
            </a:r>
            <a:r>
              <a:rPr lang="hr-HR" sz="3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102832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Rezultati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hr-HR" b="1" dirty="0"/>
              <a:t>Što mislite da učenici dobivaju, a što gube ovakvom nastavom?</a:t>
            </a:r>
            <a:endParaRPr lang="hr-HR" dirty="0"/>
          </a:p>
          <a:p>
            <a:r>
              <a:rPr lang="hr-HR" dirty="0"/>
              <a:t>Pozitivno:</a:t>
            </a:r>
          </a:p>
          <a:p>
            <a:pPr lvl="1"/>
            <a:r>
              <a:rPr lang="hr-HR" dirty="0"/>
              <a:t>Suradnja i komunikacija putem računala i interneta; </a:t>
            </a:r>
          </a:p>
          <a:p>
            <a:pPr lvl="1"/>
            <a:r>
              <a:rPr lang="hr-HR" dirty="0"/>
              <a:t>Razvoj samostalnosti, organizacije radnog dana i vlastitog vremena;</a:t>
            </a:r>
          </a:p>
          <a:p>
            <a:pPr lvl="1"/>
            <a:r>
              <a:rPr lang="hr-HR" dirty="0"/>
              <a:t>Razvoj digitalnih kompetencija;</a:t>
            </a:r>
          </a:p>
          <a:p>
            <a:pPr lvl="1"/>
            <a:r>
              <a:rPr lang="hr-HR" dirty="0"/>
              <a:t>Prostorna i vremenska fleksibilnost;</a:t>
            </a:r>
          </a:p>
          <a:p>
            <a:pPr lvl="1"/>
            <a:r>
              <a:rPr lang="hr-HR" dirty="0"/>
              <a:t>Motiviranost učenika koji „izbjegavaju“ socijalne interakcije;</a:t>
            </a:r>
          </a:p>
          <a:p>
            <a:pPr lvl="1"/>
            <a:r>
              <a:rPr lang="hr-HR" dirty="0"/>
              <a:t>Bolje upoznavanje rada s računalom i IKT-om - aplikacija, multimedijskih kanala…; </a:t>
            </a:r>
          </a:p>
          <a:p>
            <a:pPr lvl="1"/>
            <a:r>
              <a:rPr lang="hr-HR" dirty="0"/>
              <a:t>Više vremena za rješavanje zadataka – poticajno za prosječne učenike;</a:t>
            </a:r>
          </a:p>
          <a:p>
            <a:pPr lvl="1"/>
            <a:r>
              <a:rPr lang="hr-HR" dirty="0"/>
              <a:t>Preuzimanje odgovornosti za vlastite rezultate;</a:t>
            </a:r>
          </a:p>
          <a:p>
            <a:pPr lvl="1"/>
            <a:r>
              <a:rPr lang="hr-HR" dirty="0"/>
              <a:t>Povećana aktivnost introvertiranih učenika;</a:t>
            </a:r>
          </a:p>
          <a:p>
            <a:pPr lvl="1"/>
            <a:r>
              <a:rPr lang="hr-HR" dirty="0"/>
              <a:t>Intenziviranje istraživačkog rada.</a:t>
            </a:r>
          </a:p>
          <a:p>
            <a:endParaRPr lang="hr-HR" dirty="0"/>
          </a:p>
        </p:txBody>
      </p:sp>
      <p:pic>
        <p:nvPicPr>
          <p:cNvPr id="6" name="Slika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47586" y="252248"/>
            <a:ext cx="1566041" cy="1566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3263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Rezultati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1069848" y="1629103"/>
            <a:ext cx="10218262" cy="5044966"/>
          </a:xfrm>
        </p:spPr>
        <p:txBody>
          <a:bodyPr>
            <a:normAutofit fontScale="92500" lnSpcReduction="20000"/>
          </a:bodyPr>
          <a:lstStyle/>
          <a:p>
            <a:r>
              <a:rPr lang="hr-HR" dirty="0" smtClean="0"/>
              <a:t>Negativno:</a:t>
            </a:r>
          </a:p>
          <a:p>
            <a:pPr lvl="1"/>
            <a:r>
              <a:rPr lang="hr-HR" dirty="0"/>
              <a:t>Neprimjerenost s obzirom na razvojnu dob;</a:t>
            </a:r>
          </a:p>
          <a:p>
            <a:pPr lvl="1"/>
            <a:r>
              <a:rPr lang="hr-HR" dirty="0"/>
              <a:t>Nedostatni razvoj radnih navika, praktičnih kompetencija i vještina;</a:t>
            </a:r>
          </a:p>
          <a:p>
            <a:pPr lvl="1"/>
            <a:r>
              <a:rPr lang="hr-HR" dirty="0"/>
              <a:t>Nemogućnost razvoja socijalnih i suradničkih vještina te usvajanja vrijednosti i stavova;</a:t>
            </a:r>
          </a:p>
          <a:p>
            <a:pPr lvl="1"/>
            <a:r>
              <a:rPr lang="hr-HR" dirty="0"/>
              <a:t>Izostanak izravne </a:t>
            </a:r>
            <a:r>
              <a:rPr lang="hr-HR" dirty="0" smtClean="0"/>
              <a:t>komunikacije </a:t>
            </a:r>
            <a:r>
              <a:rPr lang="hr-HR" dirty="0"/>
              <a:t>i interakcije;</a:t>
            </a:r>
          </a:p>
          <a:p>
            <a:pPr lvl="1"/>
            <a:r>
              <a:rPr lang="hr-HR" dirty="0"/>
              <a:t>Gubitak izravne pomoći, vođenja i asistencije učitelja;</a:t>
            </a:r>
          </a:p>
          <a:p>
            <a:pPr lvl="1"/>
            <a:r>
              <a:rPr lang="hr-HR" dirty="0"/>
              <a:t>Izostanak izravnog iskustva s tehnikom i tehnologijom (materijalima, sredstvima, procesima);</a:t>
            </a:r>
          </a:p>
          <a:p>
            <a:pPr lvl="1"/>
            <a:r>
              <a:rPr lang="hr-HR" dirty="0"/>
              <a:t>Provođenje previše vremena za računalom; </a:t>
            </a:r>
          </a:p>
          <a:p>
            <a:pPr lvl="1"/>
            <a:r>
              <a:rPr lang="hr-HR" dirty="0"/>
              <a:t>Niža motiviranost nezanemarivog dijela učenika;</a:t>
            </a:r>
          </a:p>
          <a:p>
            <a:pPr lvl="1"/>
            <a:r>
              <a:rPr lang="hr-HR" dirty="0"/>
              <a:t>Nedostatak socijalne i fizičke interakcije;</a:t>
            </a:r>
          </a:p>
          <a:p>
            <a:pPr lvl="1"/>
            <a:r>
              <a:rPr lang="hr-HR" dirty="0"/>
              <a:t>Zaostajanje eksponiranih, kreativnih i darovitih učenika; </a:t>
            </a:r>
          </a:p>
          <a:p>
            <a:pPr lvl="1"/>
            <a:r>
              <a:rPr lang="hr-HR" dirty="0"/>
              <a:t>Nemotiviranost tehnički darovitih učenika;</a:t>
            </a:r>
          </a:p>
          <a:p>
            <a:pPr lvl="1"/>
            <a:r>
              <a:rPr lang="hr-HR" dirty="0"/>
              <a:t>Nemogućnost kontrole aktivnosti i razvoja vještina;</a:t>
            </a:r>
          </a:p>
          <a:p>
            <a:pPr lvl="1"/>
            <a:r>
              <a:rPr lang="hr-HR" dirty="0"/>
              <a:t>Povećanje stresa i frustracija učenika (nezanemariv udio); </a:t>
            </a:r>
          </a:p>
          <a:p>
            <a:pPr lvl="1"/>
            <a:r>
              <a:rPr lang="hr-HR" dirty="0"/>
              <a:t>Izostanak razvoja verbalnih vještina i kompetencija;</a:t>
            </a:r>
          </a:p>
          <a:p>
            <a:pPr lvl="1"/>
            <a:r>
              <a:rPr lang="hr-HR" dirty="0"/>
              <a:t>Gubitak kontinuiteta u radu (zbog neusklađenih obveza iz različitih predmeta);</a:t>
            </a:r>
          </a:p>
          <a:p>
            <a:pPr lvl="1"/>
            <a:r>
              <a:rPr lang="hr-HR" dirty="0"/>
              <a:t>Neozbiljno shvaćanje online nastave (kod manjeg dijela, inače uspješnih učenika);</a:t>
            </a:r>
          </a:p>
          <a:p>
            <a:pPr lvl="1"/>
            <a:r>
              <a:rPr lang="hr-HR" dirty="0"/>
              <a:t>Izostanak pravovremene povratne informacije;</a:t>
            </a:r>
          </a:p>
          <a:p>
            <a:pPr lvl="1"/>
            <a:r>
              <a:rPr lang="hr-HR" dirty="0"/>
              <a:t>Neprimjerena improvizacija pri sustavnom razvoju tehničkih kompetencija.</a:t>
            </a:r>
          </a:p>
          <a:p>
            <a:endParaRPr lang="hr-HR" dirty="0"/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3127" y="186562"/>
            <a:ext cx="1395391" cy="1347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1598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Rezultati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1069847" y="1744717"/>
            <a:ext cx="10428469" cy="4918842"/>
          </a:xfrm>
        </p:spPr>
        <p:txBody>
          <a:bodyPr>
            <a:normAutofit/>
          </a:bodyPr>
          <a:lstStyle/>
          <a:p>
            <a:pPr lvl="0"/>
            <a:r>
              <a:rPr lang="hr-HR" b="1" dirty="0"/>
              <a:t>Što mislite kako će se odraziti ovakva nastava na daljnji razvoj učenika</a:t>
            </a:r>
            <a:r>
              <a:rPr lang="hr-HR" b="1" dirty="0" smtClean="0"/>
              <a:t>?</a:t>
            </a:r>
          </a:p>
          <a:p>
            <a:pPr lvl="1"/>
            <a:endParaRPr lang="hr-HR" dirty="0" smtClean="0"/>
          </a:p>
          <a:p>
            <a:pPr lvl="1"/>
            <a:r>
              <a:rPr lang="hr-HR" dirty="0" smtClean="0">
                <a:solidFill>
                  <a:schemeClr val="accent3">
                    <a:lumMod val="75000"/>
                  </a:schemeClr>
                </a:solidFill>
              </a:rPr>
              <a:t>U </a:t>
            </a:r>
            <a:r>
              <a:rPr lang="hr-HR" dirty="0">
                <a:solidFill>
                  <a:schemeClr val="accent3">
                    <a:lumMod val="75000"/>
                  </a:schemeClr>
                </a:solidFill>
              </a:rPr>
              <a:t>nedostatnom razvoju praktičnih kompetencija (zbog nemogućnosti realizacije nastavnih sadržaja</a:t>
            </a:r>
            <a:r>
              <a:rPr lang="hr-HR" dirty="0" smtClean="0">
                <a:solidFill>
                  <a:schemeClr val="accent3">
                    <a:lumMod val="75000"/>
                  </a:schemeClr>
                </a:solidFill>
              </a:rPr>
              <a:t>);</a:t>
            </a:r>
          </a:p>
          <a:p>
            <a:pPr lvl="1"/>
            <a:endParaRPr lang="hr-HR" dirty="0"/>
          </a:p>
          <a:p>
            <a:pPr lvl="1"/>
            <a:r>
              <a:rPr lang="hr-HR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Pozitivno - učenici imaju obvezu, nisu prepušteni ništavilu, zadovoljni su, lijepo nas doživljavaju u virtualnom svijetu (bolje nego da nemaju nikakvu nastavu i da su prepušteni („ničemu“). </a:t>
            </a:r>
            <a:endParaRPr lang="hr-HR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lvl="1"/>
            <a:endParaRPr lang="hr-HR" dirty="0"/>
          </a:p>
          <a:p>
            <a:pPr lvl="1"/>
            <a:r>
              <a:rPr lang="hr-HR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Pozitivno - ostvaruju kontakte i komunikaciju, uspješno razvijaju komunikacijske vještine</a:t>
            </a:r>
            <a:r>
              <a:rPr lang="hr-HR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;</a:t>
            </a:r>
          </a:p>
          <a:p>
            <a:pPr lvl="1"/>
            <a:endParaRPr lang="hr-HR" dirty="0"/>
          </a:p>
          <a:p>
            <a:pPr lvl="1"/>
            <a:r>
              <a:rPr lang="hr-HR" dirty="0">
                <a:solidFill>
                  <a:schemeClr val="accent3">
                    <a:lumMod val="75000"/>
                  </a:schemeClr>
                </a:solidFill>
              </a:rPr>
              <a:t>Negativno - ukoliko potraje loše će se odraziti na daljnji razvoj učenika - izgubiti će se određene socijalne vještine učenika; stvaranje "ovisnosti" o tehnologiji; </a:t>
            </a:r>
            <a:endParaRPr lang="hr-HR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lvl="1"/>
            <a:endParaRPr lang="hr-HR" dirty="0">
              <a:solidFill>
                <a:schemeClr val="accent3">
                  <a:lumMod val="75000"/>
                </a:schemeClr>
              </a:solidFill>
            </a:endParaRPr>
          </a:p>
          <a:p>
            <a:pPr lvl="1"/>
            <a:r>
              <a:rPr lang="hr-HR" dirty="0">
                <a:solidFill>
                  <a:schemeClr val="accent3">
                    <a:lumMod val="75000"/>
                  </a:schemeClr>
                </a:solidFill>
              </a:rPr>
              <a:t>Negativno - izraženi problema sa spavanjem zbog stresa; provođenja previše vremena za računalom; neizvjesnost</a:t>
            </a:r>
            <a:r>
              <a:rPr lang="hr-HR" dirty="0" smtClean="0">
                <a:solidFill>
                  <a:schemeClr val="accent3">
                    <a:lumMod val="75000"/>
                  </a:schemeClr>
                </a:solidFill>
              </a:rPr>
              <a:t>…;</a:t>
            </a:r>
            <a:endParaRPr lang="hr-HR" dirty="0">
              <a:solidFill>
                <a:schemeClr val="accent3">
                  <a:lumMod val="75000"/>
                </a:schemeClr>
              </a:solidFill>
            </a:endParaRP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0844765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Rezultati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hr-HR" dirty="0">
                <a:solidFill>
                  <a:schemeClr val="accent1"/>
                </a:solidFill>
              </a:rPr>
              <a:t>Brzo dobivanje informacija, komuniciranje i dobivanje povratnih informacija; </a:t>
            </a:r>
          </a:p>
          <a:p>
            <a:pPr lvl="0"/>
            <a:endParaRPr lang="hr-HR" dirty="0" smtClean="0">
              <a:solidFill>
                <a:schemeClr val="accent1"/>
              </a:solidFill>
            </a:endParaRPr>
          </a:p>
          <a:p>
            <a:pPr lvl="0"/>
            <a:r>
              <a:rPr lang="hr-HR" dirty="0" smtClean="0">
                <a:solidFill>
                  <a:schemeClr val="accent1"/>
                </a:solidFill>
              </a:rPr>
              <a:t>Poticajno </a:t>
            </a:r>
            <a:r>
              <a:rPr lang="hr-HR" dirty="0">
                <a:solidFill>
                  <a:schemeClr val="accent1"/>
                </a:solidFill>
              </a:rPr>
              <a:t>- razvoj </a:t>
            </a:r>
            <a:r>
              <a:rPr lang="hr-HR" dirty="0" err="1">
                <a:solidFill>
                  <a:schemeClr val="accent1"/>
                </a:solidFill>
              </a:rPr>
              <a:t>samoodgovornosti</a:t>
            </a:r>
            <a:r>
              <a:rPr lang="hr-HR" dirty="0">
                <a:solidFill>
                  <a:schemeClr val="accent1"/>
                </a:solidFill>
              </a:rPr>
              <a:t> učenika pri izvršavanju obveza</a:t>
            </a:r>
            <a:r>
              <a:rPr lang="hr-HR" dirty="0" smtClean="0">
                <a:solidFill>
                  <a:schemeClr val="accent1"/>
                </a:solidFill>
              </a:rPr>
              <a:t>;</a:t>
            </a:r>
          </a:p>
          <a:p>
            <a:pPr lvl="0"/>
            <a:endParaRPr lang="hr-HR" dirty="0">
              <a:solidFill>
                <a:schemeClr val="accent1"/>
              </a:solidFill>
            </a:endParaRPr>
          </a:p>
          <a:p>
            <a:pPr lvl="0"/>
            <a:r>
              <a:rPr lang="hr-HR" dirty="0">
                <a:solidFill>
                  <a:schemeClr val="accent1"/>
                </a:solidFill>
              </a:rPr>
              <a:t>U nekim područjima će se učeniku "proširiti" vidici -  spoznaje i funkcioniranje virtualnog svijeta</a:t>
            </a:r>
            <a:r>
              <a:rPr lang="hr-HR" dirty="0" smtClean="0">
                <a:solidFill>
                  <a:schemeClr val="accent1"/>
                </a:solidFill>
              </a:rPr>
              <a:t>;</a:t>
            </a:r>
          </a:p>
          <a:p>
            <a:pPr lvl="0"/>
            <a:endParaRPr lang="hr-HR" dirty="0">
              <a:solidFill>
                <a:schemeClr val="accent1"/>
              </a:solidFill>
            </a:endParaRPr>
          </a:p>
          <a:p>
            <a:pPr lvl="0"/>
            <a:r>
              <a:rPr lang="hr-HR" dirty="0">
                <a:solidFill>
                  <a:schemeClr val="accent1"/>
                </a:solidFill>
              </a:rPr>
              <a:t>Ako ne potraje predugo može biti poticajno i dobro iskustvo, naročito u primjeni IKT-a</a:t>
            </a:r>
            <a:r>
              <a:rPr lang="hr-HR" dirty="0" smtClean="0"/>
              <a:t>;</a:t>
            </a:r>
          </a:p>
          <a:p>
            <a:pPr lvl="0"/>
            <a:endParaRPr lang="hr-HR" dirty="0"/>
          </a:p>
          <a:p>
            <a:pPr lvl="0"/>
            <a:r>
              <a:rPr lang="hr-HR" dirty="0">
                <a:solidFill>
                  <a:schemeClr val="accent3">
                    <a:lumMod val="75000"/>
                  </a:schemeClr>
                </a:solidFill>
              </a:rPr>
              <a:t>Negativno će se odraziti na problematične učenike s kojima je ovako teže uspostaviti primjerene kontakte, komunikaciju i utjecati na njih;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0493439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Rezultati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1069847" y="1671145"/>
            <a:ext cx="10428469" cy="5087007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hr-HR" dirty="0">
                <a:solidFill>
                  <a:schemeClr val="accent1"/>
                </a:solidFill>
              </a:rPr>
              <a:t>Poboljšat će osamostaljivanje učenika; </a:t>
            </a:r>
            <a:endParaRPr lang="hr-HR" dirty="0" smtClean="0">
              <a:solidFill>
                <a:schemeClr val="accent1"/>
              </a:solidFill>
            </a:endParaRPr>
          </a:p>
          <a:p>
            <a:pPr lvl="0"/>
            <a:endParaRPr lang="hr-HR" dirty="0">
              <a:solidFill>
                <a:schemeClr val="accent1"/>
              </a:solidFill>
            </a:endParaRPr>
          </a:p>
          <a:p>
            <a:pPr lvl="0"/>
            <a:r>
              <a:rPr lang="hr-HR" dirty="0">
                <a:solidFill>
                  <a:schemeClr val="accent1"/>
                </a:solidFill>
              </a:rPr>
              <a:t>Poboljšat će sposobnost prilagodbe - zbog situacije u kojoj su bili su prisiljeni prilagođavati se</a:t>
            </a:r>
            <a:r>
              <a:rPr lang="hr-HR" dirty="0" smtClean="0">
                <a:solidFill>
                  <a:schemeClr val="accent1"/>
                </a:solidFill>
              </a:rPr>
              <a:t>;</a:t>
            </a:r>
          </a:p>
          <a:p>
            <a:pPr lvl="0"/>
            <a:endParaRPr lang="hr-HR" dirty="0">
              <a:solidFill>
                <a:schemeClr val="accent1"/>
              </a:solidFill>
            </a:endParaRPr>
          </a:p>
          <a:p>
            <a:pPr lvl="0"/>
            <a:r>
              <a:rPr lang="hr-HR" dirty="0">
                <a:solidFill>
                  <a:schemeClr val="accent1"/>
                </a:solidFill>
              </a:rPr>
              <a:t>Na pojedine učenike koji su doživjeli vlastiti uspjeh ovakva nastava će biti poticajna za njihov daljnji razvoj i angažman</a:t>
            </a:r>
            <a:r>
              <a:rPr lang="hr-HR" dirty="0" smtClean="0">
                <a:solidFill>
                  <a:schemeClr val="accent1"/>
                </a:solidFill>
              </a:rPr>
              <a:t>;</a:t>
            </a:r>
          </a:p>
          <a:p>
            <a:pPr lvl="0"/>
            <a:endParaRPr lang="hr-HR" dirty="0">
              <a:solidFill>
                <a:schemeClr val="accent1"/>
              </a:solidFill>
            </a:endParaRPr>
          </a:p>
          <a:p>
            <a:pPr lvl="0"/>
            <a:r>
              <a:rPr lang="hr-HR" dirty="0">
                <a:solidFill>
                  <a:schemeClr val="accent1"/>
                </a:solidFill>
              </a:rPr>
              <a:t>Za sada se puno toga može nadoknaditi s učenicima</a:t>
            </a:r>
            <a:r>
              <a:rPr lang="hr-HR" dirty="0" smtClean="0">
                <a:solidFill>
                  <a:schemeClr val="accent1"/>
                </a:solidFill>
              </a:rPr>
              <a:t>;</a:t>
            </a:r>
          </a:p>
          <a:p>
            <a:pPr lvl="0"/>
            <a:endParaRPr lang="hr-HR" dirty="0">
              <a:solidFill>
                <a:schemeClr val="accent1"/>
              </a:solidFill>
            </a:endParaRPr>
          </a:p>
          <a:p>
            <a:pPr lvl="0"/>
            <a:r>
              <a:rPr lang="hr-HR" dirty="0">
                <a:solidFill>
                  <a:schemeClr val="accent3">
                    <a:lumMod val="75000"/>
                  </a:schemeClr>
                </a:solidFill>
              </a:rPr>
              <a:t>Pojedini učenici će imati pozitivne, a neki negativne stavove o ovakvoj nastavi</a:t>
            </a:r>
            <a:r>
              <a:rPr lang="hr-HR" dirty="0" smtClean="0">
                <a:solidFill>
                  <a:schemeClr val="accent3">
                    <a:lumMod val="75000"/>
                  </a:schemeClr>
                </a:solidFill>
              </a:rPr>
              <a:t>;</a:t>
            </a:r>
          </a:p>
          <a:p>
            <a:pPr lvl="0"/>
            <a:endParaRPr lang="hr-HR" dirty="0"/>
          </a:p>
          <a:p>
            <a:pPr lvl="0"/>
            <a:r>
              <a:rPr lang="hr-HR" dirty="0">
                <a:solidFill>
                  <a:schemeClr val="accent3">
                    <a:lumMod val="75000"/>
                  </a:schemeClr>
                </a:solidFill>
              </a:rPr>
              <a:t>Nije moguće predvidjeti kako će se ovakva nastava dugoročno odraziti na učenike</a:t>
            </a:r>
            <a:r>
              <a:rPr lang="hr-HR" dirty="0" smtClean="0">
                <a:solidFill>
                  <a:schemeClr val="accent3">
                    <a:lumMod val="75000"/>
                  </a:schemeClr>
                </a:solidFill>
              </a:rPr>
              <a:t>;</a:t>
            </a:r>
          </a:p>
          <a:p>
            <a:pPr lvl="0"/>
            <a:endParaRPr lang="hr-HR" dirty="0"/>
          </a:p>
          <a:p>
            <a:pPr lvl="0"/>
            <a:r>
              <a:rPr lang="hr-HR" dirty="0">
                <a:solidFill>
                  <a:schemeClr val="accent3">
                    <a:lumMod val="75000"/>
                  </a:schemeClr>
                </a:solidFill>
              </a:rPr>
              <a:t>Ovakva nastava je „nužno zlo“, a šteta će se tek dugoročno moći procijeniti…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51772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Zaključci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1069847" y="1776249"/>
            <a:ext cx="11027560" cy="4992414"/>
          </a:xfrm>
        </p:spPr>
        <p:txBody>
          <a:bodyPr/>
          <a:lstStyle/>
          <a:p>
            <a:r>
              <a:rPr lang="hr-HR" dirty="0" smtClean="0"/>
              <a:t>Nastava i učenje na daljinu iskoristivo je i u „normalnim” uvjetima:</a:t>
            </a:r>
          </a:p>
          <a:p>
            <a:pPr lvl="1"/>
            <a:r>
              <a:rPr lang="hr-HR" dirty="0" smtClean="0"/>
              <a:t>Za razvoj digitalnih kompetencija;</a:t>
            </a:r>
          </a:p>
          <a:p>
            <a:pPr lvl="1"/>
            <a:r>
              <a:rPr lang="hr-HR" dirty="0" smtClean="0"/>
              <a:t>Za razvoj pismenosti i komunikacijskih vještina u ICT okruženju;</a:t>
            </a:r>
          </a:p>
          <a:p>
            <a:pPr lvl="1"/>
            <a:r>
              <a:rPr lang="hr-HR" dirty="0" smtClean="0"/>
              <a:t>Za introvertirane učenike;</a:t>
            </a:r>
          </a:p>
          <a:p>
            <a:pPr lvl="1"/>
            <a:r>
              <a:rPr lang="hr-HR" dirty="0" smtClean="0"/>
              <a:t>Za razvoj samostalnosti učenika;</a:t>
            </a:r>
          </a:p>
          <a:p>
            <a:pPr lvl="1"/>
            <a:r>
              <a:rPr lang="hr-HR" dirty="0" smtClean="0"/>
              <a:t>Kao kvalitativna (sadržajna) nadopuna izravnoj nastavi (pri projektima, kreativnim aktivnostima ...)</a:t>
            </a:r>
            <a:endParaRPr lang="hr-HR" dirty="0"/>
          </a:p>
          <a:p>
            <a:endParaRPr lang="hr-HR" dirty="0" smtClean="0"/>
          </a:p>
          <a:p>
            <a:r>
              <a:rPr lang="hr-HR" dirty="0" smtClean="0"/>
              <a:t>Učitelji TK su u velikoj mjeri prilagodljivi ovakvom izvođenju nastave!  … ali,</a:t>
            </a:r>
          </a:p>
          <a:p>
            <a:endParaRPr lang="hr-HR" dirty="0"/>
          </a:p>
          <a:p>
            <a:r>
              <a:rPr lang="hr-HR" dirty="0" smtClean="0"/>
              <a:t>Ne može biti „ravnopravna alternativa” izravnoj nastavi TK!</a:t>
            </a:r>
          </a:p>
          <a:p>
            <a:pPr lvl="1"/>
            <a:r>
              <a:rPr lang="hr-HR" dirty="0" smtClean="0"/>
              <a:t>Zbog nemogućnosti sustavnog razvoja tehničkih kompetencija i vještina (nužno iskustvo);</a:t>
            </a:r>
          </a:p>
          <a:p>
            <a:pPr lvl="1"/>
            <a:r>
              <a:rPr lang="hr-HR" dirty="0" smtClean="0"/>
              <a:t>Zbog izostanka socijalne interakcije (verbalne, fizičke, emocionalne …) - VAŽNO za dob učenika;</a:t>
            </a:r>
          </a:p>
          <a:p>
            <a:pPr lvl="1"/>
            <a:r>
              <a:rPr lang="hr-HR" dirty="0" smtClean="0"/>
              <a:t>Zbog „kritičnih” skupina učenika (s poteškoćama, </a:t>
            </a:r>
            <a:r>
              <a:rPr lang="hr-HR" dirty="0" err="1" smtClean="0"/>
              <a:t>soc</a:t>
            </a:r>
            <a:r>
              <a:rPr lang="hr-HR" dirty="0" smtClean="0"/>
              <a:t>. </a:t>
            </a:r>
            <a:r>
              <a:rPr lang="hr-HR" dirty="0"/>
              <a:t>u</a:t>
            </a:r>
            <a:r>
              <a:rPr lang="hr-HR" dirty="0" smtClean="0"/>
              <a:t>groženih, problematičnih, darovitih …)</a:t>
            </a:r>
          </a:p>
          <a:p>
            <a:pPr lvl="1"/>
            <a:r>
              <a:rPr lang="hr-HR" dirty="0" smtClean="0"/>
              <a:t>Zbog složenog tijeka razvoja učenika (vođenje aktivnosti, sigurnost, povratna informacija …)</a:t>
            </a:r>
          </a:p>
          <a:p>
            <a:pPr lvl="1"/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5131754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Ograničenja istraživanja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1069847" y="2121408"/>
            <a:ext cx="10722759" cy="4405516"/>
          </a:xfrm>
        </p:spPr>
        <p:txBody>
          <a:bodyPr>
            <a:normAutofit/>
          </a:bodyPr>
          <a:lstStyle/>
          <a:p>
            <a:r>
              <a:rPr lang="hr-HR" dirty="0" smtClean="0"/>
              <a:t>Mali uzorak ispitanika (</a:t>
            </a:r>
            <a:r>
              <a:rPr lang="hr-HR" i="1" dirty="0" smtClean="0"/>
              <a:t>N = 45</a:t>
            </a:r>
            <a:r>
              <a:rPr lang="hr-HR" dirty="0" smtClean="0"/>
              <a:t>) – u istraživanju su sudjelovali stalno aktivni učitelji!</a:t>
            </a:r>
          </a:p>
          <a:p>
            <a:pPr lvl="1"/>
            <a:r>
              <a:rPr lang="hr-HR" dirty="0" smtClean="0"/>
              <a:t>(</a:t>
            </a:r>
            <a:r>
              <a:rPr lang="hr-HR" i="1" dirty="0" smtClean="0"/>
              <a:t>Što je s onima koji rijetko ili nikako ne sudjeluju u aktivnostima koje ih se tiču?)</a:t>
            </a:r>
          </a:p>
          <a:p>
            <a:endParaRPr lang="hr-HR" dirty="0"/>
          </a:p>
          <a:p>
            <a:r>
              <a:rPr lang="hr-HR" dirty="0" smtClean="0"/>
              <a:t>Što je s uspjehom učenika, kao pokazateljem koji bi trebao biti mjerodavan?!</a:t>
            </a:r>
          </a:p>
          <a:p>
            <a:endParaRPr lang="hr-HR" dirty="0"/>
          </a:p>
          <a:p>
            <a:pPr lvl="1"/>
            <a:r>
              <a:rPr lang="hr-HR" dirty="0" smtClean="0"/>
              <a:t>Preliminarna istraživanja iz SŠ </a:t>
            </a:r>
            <a:r>
              <a:rPr lang="hr-HR" dirty="0" smtClean="0">
                <a:sym typeface="Wingdings" panose="05000000000000000000" pitchFamily="2" charset="2"/>
              </a:rPr>
              <a:t> viši opći uspjeh (je li odraz realnosti?)</a:t>
            </a:r>
          </a:p>
          <a:p>
            <a:pPr lvl="1"/>
            <a:r>
              <a:rPr lang="hr-HR" dirty="0" smtClean="0">
                <a:sym typeface="Wingdings" panose="05000000000000000000" pitchFamily="2" charset="2"/>
              </a:rPr>
              <a:t>Pokazatelji sa </a:t>
            </a:r>
            <a:r>
              <a:rPr lang="hr-HR" dirty="0" err="1" smtClean="0">
                <a:sym typeface="Wingdings" panose="05000000000000000000" pitchFamily="2" charset="2"/>
              </a:rPr>
              <a:t>svaučilišta</a:t>
            </a:r>
            <a:r>
              <a:rPr lang="hr-HR" dirty="0" smtClean="0">
                <a:sym typeface="Wingdings" panose="05000000000000000000" pitchFamily="2" charset="2"/>
              </a:rPr>
              <a:t> (</a:t>
            </a:r>
            <a:r>
              <a:rPr lang="hr-HR" dirty="0" err="1" smtClean="0">
                <a:sym typeface="Wingdings" panose="05000000000000000000" pitchFamily="2" charset="2"/>
              </a:rPr>
              <a:t>UNIRi</a:t>
            </a:r>
            <a:r>
              <a:rPr lang="hr-HR" dirty="0" smtClean="0">
                <a:sym typeface="Wingdings" panose="05000000000000000000" pitchFamily="2" charset="2"/>
              </a:rPr>
              <a:t>)  online zadaće i testovi - bolje; ispiti (U i P) – bitno lošije!</a:t>
            </a:r>
          </a:p>
          <a:p>
            <a:pPr lvl="1"/>
            <a:endParaRPr lang="hr-HR" dirty="0">
              <a:sym typeface="Wingdings" panose="05000000000000000000" pitchFamily="2" charset="2"/>
            </a:endParaRPr>
          </a:p>
          <a:p>
            <a:r>
              <a:rPr lang="hr-HR" dirty="0" smtClean="0">
                <a:sym typeface="Wingdings" panose="05000000000000000000" pitchFamily="2" charset="2"/>
              </a:rPr>
              <a:t>Potrebna daljnja (SUSTAVNA i NETENDENCIOZNA) istraživanja!</a:t>
            </a:r>
          </a:p>
          <a:p>
            <a:pPr lvl="1"/>
            <a:r>
              <a:rPr lang="hr-HR" dirty="0" smtClean="0">
                <a:sym typeface="Wingdings" panose="05000000000000000000" pitchFamily="2" charset="2"/>
              </a:rPr>
              <a:t>Postoji tendencija „glorificiranja” udaljenog učenja i poučavanja (opasno za djecu OŠ …);</a:t>
            </a:r>
          </a:p>
          <a:p>
            <a:pPr lvl="1"/>
            <a:r>
              <a:rPr lang="hr-HR" dirty="0" smtClean="0">
                <a:sym typeface="Wingdings" panose="05000000000000000000" pitchFamily="2" charset="2"/>
              </a:rPr>
              <a:t>Predmeti i područja se bitno razlikuju  (</a:t>
            </a:r>
            <a:r>
              <a:rPr lang="hr-HR" i="1" dirty="0" smtClean="0">
                <a:sym typeface="Wingdings" panose="05000000000000000000" pitchFamily="2" charset="2"/>
              </a:rPr>
              <a:t>jezik, tehnika - inženjerstvo, TZK, umjetnost, priroda … su područja u kojima su iskustvo, socijalna interakcija i interakcija s okolinom prioriteti …)</a:t>
            </a:r>
            <a:endParaRPr lang="hr-HR" i="1" dirty="0"/>
          </a:p>
        </p:txBody>
      </p:sp>
    </p:spTree>
    <p:extLst>
      <p:ext uri="{BB962C8B-B14F-4D97-AF65-F5344CB8AC3E}">
        <p14:creationId xmlns:p14="http://schemas.microsoft.com/office/powerpoint/2010/main" val="13461460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Za kraj …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Udaljeno učenje i poučavanje može biti dobra nadopuna izravnoj nastavi za:</a:t>
            </a:r>
          </a:p>
          <a:p>
            <a:pPr lvl="1"/>
            <a:r>
              <a:rPr lang="hr-HR" dirty="0" smtClean="0"/>
              <a:t>razvoj digitalnih kompetencija;</a:t>
            </a:r>
          </a:p>
          <a:p>
            <a:pPr lvl="1"/>
            <a:r>
              <a:rPr lang="hr-HR" dirty="0" smtClean="0"/>
              <a:t>poticanje osamostaljivanja i odgovornosti učenika;</a:t>
            </a:r>
          </a:p>
          <a:p>
            <a:pPr lvl="1"/>
            <a:r>
              <a:rPr lang="hr-HR" dirty="0" smtClean="0"/>
              <a:t>razvoj komunikacijskih vještina u ICT okruženju;</a:t>
            </a:r>
          </a:p>
          <a:p>
            <a:pPr lvl="1"/>
            <a:r>
              <a:rPr lang="hr-HR" dirty="0"/>
              <a:t>z</a:t>
            </a:r>
            <a:r>
              <a:rPr lang="hr-HR" dirty="0" smtClean="0"/>
              <a:t>a učenike koji se teško ostvaruju izravnim kontaktima …</a:t>
            </a:r>
          </a:p>
          <a:p>
            <a:pPr lvl="1"/>
            <a:endParaRPr lang="hr-HR" dirty="0" smtClean="0"/>
          </a:p>
          <a:p>
            <a:r>
              <a:rPr lang="hr-HR" dirty="0" smtClean="0"/>
              <a:t>Uz preduvjet:</a:t>
            </a:r>
          </a:p>
          <a:p>
            <a:pPr lvl="1"/>
            <a:r>
              <a:rPr lang="hr-HR" dirty="0" smtClean="0"/>
              <a:t>prethodno stečenog iskustva s tehnikom i tehnologijom (vještine, svijest, pravila, ZNR…);</a:t>
            </a:r>
          </a:p>
          <a:p>
            <a:pPr lvl="1"/>
            <a:r>
              <a:rPr lang="hr-HR" dirty="0"/>
              <a:t>m</a:t>
            </a:r>
            <a:r>
              <a:rPr lang="hr-HR" dirty="0" smtClean="0"/>
              <a:t>ogućnosti izravnog suradničkog rada učenika (interakcije učenika te učenika i učitelja);</a:t>
            </a:r>
          </a:p>
          <a:p>
            <a:pPr lvl="1"/>
            <a:r>
              <a:rPr lang="hr-HR" dirty="0"/>
              <a:t>d</a:t>
            </a:r>
            <a:r>
              <a:rPr lang="hr-HR" dirty="0" smtClean="0"/>
              <a:t>obro pripremljenih i dovoljno izazovnih online materijala i sadržaja;</a:t>
            </a:r>
          </a:p>
          <a:p>
            <a:pPr lvl="1"/>
            <a:r>
              <a:rPr lang="hr-HR" dirty="0"/>
              <a:t>m</a:t>
            </a:r>
            <a:r>
              <a:rPr lang="hr-HR" dirty="0" smtClean="0"/>
              <a:t>ogućnosti izbora alata, sustava i metodologije za produkciju, razmjenu i komunikaciju;</a:t>
            </a:r>
          </a:p>
          <a:p>
            <a:pPr lvl="1"/>
            <a:r>
              <a:rPr lang="hr-HR" dirty="0"/>
              <a:t>d</a:t>
            </a:r>
            <a:r>
              <a:rPr lang="hr-HR" dirty="0" smtClean="0"/>
              <a:t>ovoljno vremena za prilagodbu učitelja i učenika …</a:t>
            </a:r>
          </a:p>
          <a:p>
            <a:pPr lvl="1"/>
            <a:endParaRPr lang="hr-HR" dirty="0"/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1885694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Pitanja?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endParaRPr lang="hr-HR" dirty="0" smtClean="0"/>
          </a:p>
          <a:p>
            <a:endParaRPr lang="hr-HR" dirty="0"/>
          </a:p>
          <a:p>
            <a:r>
              <a:rPr lang="hr-HR" sz="5800" dirty="0" smtClean="0"/>
              <a:t>Hvala na pozornosti !</a:t>
            </a:r>
          </a:p>
          <a:p>
            <a:endParaRPr lang="hr-HR" dirty="0"/>
          </a:p>
          <a:p>
            <a:endParaRPr lang="hr-HR" dirty="0" smtClean="0"/>
          </a:p>
          <a:p>
            <a:endParaRPr lang="hr-HR" dirty="0"/>
          </a:p>
          <a:p>
            <a:endParaRPr lang="hr-HR" dirty="0" smtClean="0"/>
          </a:p>
          <a:p>
            <a:pPr marL="0" indent="0">
              <a:buNone/>
            </a:pPr>
            <a:endParaRPr lang="hr-HR" dirty="0"/>
          </a:p>
          <a:p>
            <a:pPr marL="0" indent="0" algn="r">
              <a:buNone/>
            </a:pPr>
            <a:r>
              <a:rPr lang="hr-HR" b="1" dirty="0" smtClean="0"/>
              <a:t>Damir </a:t>
            </a:r>
            <a:r>
              <a:rPr lang="hr-HR" b="1" dirty="0" err="1" smtClean="0"/>
              <a:t>Purkovic</a:t>
            </a:r>
            <a:endParaRPr lang="hr-HR" b="1" dirty="0" smtClean="0"/>
          </a:p>
          <a:p>
            <a:pPr marL="0" indent="0" algn="r">
              <a:buNone/>
            </a:pPr>
            <a:r>
              <a:rPr lang="hr-HR" dirty="0" smtClean="0"/>
              <a:t>Studij politehnike</a:t>
            </a:r>
          </a:p>
          <a:p>
            <a:pPr marL="0" indent="0" algn="r">
              <a:buNone/>
            </a:pPr>
            <a:r>
              <a:rPr lang="hr-HR" dirty="0" smtClean="0"/>
              <a:t>Sveučilište u Rijeci</a:t>
            </a:r>
          </a:p>
          <a:p>
            <a:pPr marL="0" indent="0" algn="r">
              <a:buNone/>
            </a:pPr>
            <a:r>
              <a:rPr lang="hr-HR" dirty="0" smtClean="0"/>
              <a:t>Sveučilišna avenija 4</a:t>
            </a:r>
          </a:p>
          <a:p>
            <a:pPr marL="0" indent="0" algn="r">
              <a:buNone/>
            </a:pPr>
            <a:r>
              <a:rPr lang="hr-HR" dirty="0" smtClean="0"/>
              <a:t>HR-Rijeka, 51000</a:t>
            </a:r>
          </a:p>
          <a:p>
            <a:pPr marL="0" indent="0" algn="r">
              <a:buNone/>
            </a:pPr>
            <a:r>
              <a:rPr lang="hr-HR" dirty="0" smtClean="0"/>
              <a:t>damir@uniri.hr</a:t>
            </a:r>
          </a:p>
        </p:txBody>
      </p:sp>
    </p:spTree>
    <p:extLst>
      <p:ext uri="{BB962C8B-B14F-4D97-AF65-F5344CB8AC3E}">
        <p14:creationId xmlns:p14="http://schemas.microsoft.com/office/powerpoint/2010/main" val="36737876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22EDDA2-84E7-4598-8D70-E43CAC3BA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Polazišta za istraživanje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6FED22D-44AD-4BCB-B588-53929AE29A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hr-HR" dirty="0"/>
              <a:t>povratna informacija od učitelja tehničke kulture o iskustvima učenja i poučavanja na daljinu tijekom COVID-19 </a:t>
            </a:r>
            <a:r>
              <a:rPr lang="hr-HR" dirty="0" err="1"/>
              <a:t>pandemije</a:t>
            </a:r>
            <a:r>
              <a:rPr lang="hr-HR" dirty="0"/>
              <a:t>. </a:t>
            </a:r>
          </a:p>
          <a:p>
            <a:endParaRPr lang="hr-HR" dirty="0"/>
          </a:p>
          <a:p>
            <a:endParaRPr lang="hr-HR" dirty="0"/>
          </a:p>
          <a:p>
            <a:r>
              <a:rPr lang="hr-HR" sz="3200" dirty="0"/>
              <a:t>ustanoviti što se i na koji način može primjenjivati u nastavi tehničke kulture u „normalnim“ okolnostima?</a:t>
            </a:r>
          </a:p>
          <a:p>
            <a:endParaRPr lang="hr-HR" dirty="0"/>
          </a:p>
          <a:p>
            <a:endParaRPr lang="hr-HR" dirty="0"/>
          </a:p>
          <a:p>
            <a:r>
              <a:rPr lang="hr-HR" sz="3200" dirty="0"/>
              <a:t>koliko su učitelji TK prilagodljivi na takvo okruženje?</a:t>
            </a:r>
          </a:p>
        </p:txBody>
      </p:sp>
    </p:spTree>
    <p:extLst>
      <p:ext uri="{BB962C8B-B14F-4D97-AF65-F5344CB8AC3E}">
        <p14:creationId xmlns:p14="http://schemas.microsoft.com/office/powerpoint/2010/main" val="32065109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130E539-5EF1-49CB-A4FD-CDB2A6934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METODE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2F61108-1FA2-49A9-A7DA-58CE02E68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hr-HR" dirty="0" err="1"/>
              <a:t>Polustrukturirani</a:t>
            </a:r>
            <a:r>
              <a:rPr lang="hr-HR" dirty="0"/>
              <a:t> intervju:</a:t>
            </a:r>
          </a:p>
          <a:p>
            <a:pPr lvl="1"/>
            <a:r>
              <a:rPr lang="hr-HR" b="1" dirty="0"/>
              <a:t>Koristite li izravnu „online“ nastavu s učenicima (video/audio/chat)?</a:t>
            </a:r>
            <a:endParaRPr lang="hr-HR" dirty="0"/>
          </a:p>
          <a:p>
            <a:pPr lvl="1"/>
            <a:endParaRPr lang="hr-HR" b="1" dirty="0"/>
          </a:p>
          <a:p>
            <a:pPr lvl="1"/>
            <a:r>
              <a:rPr lang="hr-HR" b="1" dirty="0"/>
              <a:t>Koristite li neki sustav na koji postavljate materijale za učenje, prezentacije i sl. i koji?</a:t>
            </a:r>
            <a:endParaRPr lang="hr-HR" dirty="0"/>
          </a:p>
          <a:p>
            <a:pPr lvl="1"/>
            <a:endParaRPr lang="hr-HR" b="1" dirty="0"/>
          </a:p>
          <a:p>
            <a:pPr lvl="1"/>
            <a:r>
              <a:rPr lang="hr-HR" b="1" dirty="0"/>
              <a:t>Koristite li videosnimke vlastite nastave ili videosnimke nastavnih sadržaja?</a:t>
            </a:r>
            <a:endParaRPr lang="hr-HR" dirty="0"/>
          </a:p>
          <a:p>
            <a:pPr lvl="1"/>
            <a:endParaRPr lang="hr-HR" b="1" dirty="0"/>
          </a:p>
          <a:p>
            <a:pPr lvl="1"/>
            <a:r>
              <a:rPr lang="hr-HR" b="1" dirty="0"/>
              <a:t>Kako pokušavate ostvariti ishode koji se odnose na praktične kompetencije učenika? </a:t>
            </a:r>
            <a:endParaRPr lang="hr-HR" dirty="0"/>
          </a:p>
          <a:p>
            <a:pPr lvl="1"/>
            <a:endParaRPr lang="hr-HR" b="1" dirty="0"/>
          </a:p>
          <a:p>
            <a:pPr lvl="1"/>
            <a:r>
              <a:rPr lang="hr-HR" b="1" dirty="0"/>
              <a:t>Kako ćete provjeriti postignuća  učenika?</a:t>
            </a:r>
            <a:endParaRPr lang="hr-HR" dirty="0"/>
          </a:p>
          <a:p>
            <a:pPr lvl="1"/>
            <a:endParaRPr lang="hr-HR" b="1" dirty="0"/>
          </a:p>
          <a:p>
            <a:pPr lvl="1"/>
            <a:r>
              <a:rPr lang="hr-HR" b="1" dirty="0"/>
              <a:t>Što mislite da učenici dobivaju, a što gube ovakvom nastavom?</a:t>
            </a:r>
            <a:endParaRPr lang="hr-HR" dirty="0"/>
          </a:p>
          <a:p>
            <a:pPr lvl="1"/>
            <a:endParaRPr lang="hr-HR" b="1" dirty="0"/>
          </a:p>
          <a:p>
            <a:pPr lvl="1"/>
            <a:r>
              <a:rPr lang="hr-HR" b="1" dirty="0"/>
              <a:t>Što mislite kako će se odraziti ovakva nastava na daljnji razvoj učenika?</a:t>
            </a:r>
            <a:endParaRPr lang="hr-HR" dirty="0"/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6860536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B0EBBEB-59BF-4500-8070-81007544A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Metode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267B115-3931-4C8F-A811-96FFB7C57A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Kvalitativna analiza:</a:t>
            </a:r>
          </a:p>
          <a:p>
            <a:endParaRPr lang="hr-HR" dirty="0"/>
          </a:p>
          <a:p>
            <a:r>
              <a:rPr lang="hr-HR" sz="2800" dirty="0"/>
              <a:t>PRIMJERA DOBRE PRAKSE POJEDINIH UČITELJA;</a:t>
            </a:r>
          </a:p>
          <a:p>
            <a:endParaRPr lang="hr-HR" dirty="0"/>
          </a:p>
          <a:p>
            <a:endParaRPr lang="hr-HR" dirty="0"/>
          </a:p>
          <a:p>
            <a:r>
              <a:rPr lang="hr-HR" sz="2800" dirty="0"/>
              <a:t>„NEINTENCIONALNO” PRIKUPLJENIH PODATAKA OD RAZLIČITIH UČITELJA I NASTAVNIKA (informacije do kojih se ne može doći formalnim instrumentima).</a:t>
            </a:r>
          </a:p>
        </p:txBody>
      </p:sp>
    </p:spTree>
    <p:extLst>
      <p:ext uri="{BB962C8B-B14F-4D97-AF65-F5344CB8AC3E}">
        <p14:creationId xmlns:p14="http://schemas.microsoft.com/office/powerpoint/2010/main" val="21112866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37DD1CC-08B6-4258-BB95-FC4126ECB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REZULTATI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803954B-5222-4D30-AF37-D832EDFD08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 b="1" dirty="0"/>
              <a:t>Koristite li izravnu „online“ nastavu s učenicima (video/audio/chat)?</a:t>
            </a:r>
            <a:endParaRPr lang="hr-HR" dirty="0"/>
          </a:p>
          <a:p>
            <a:endParaRPr lang="hr-HR" dirty="0" smtClean="0"/>
          </a:p>
          <a:p>
            <a:r>
              <a:rPr lang="hr-HR" dirty="0" smtClean="0"/>
              <a:t>Da 	60</a:t>
            </a:r>
            <a:r>
              <a:rPr lang="hr-HR" dirty="0"/>
              <a:t>%		</a:t>
            </a:r>
            <a:r>
              <a:rPr lang="hr-HR" dirty="0" smtClean="0"/>
              <a:t>					Ne 	40</a:t>
            </a:r>
            <a:r>
              <a:rPr lang="hr-HR" dirty="0"/>
              <a:t>%</a:t>
            </a:r>
          </a:p>
          <a:p>
            <a:endParaRPr lang="hr-HR" dirty="0" smtClean="0"/>
          </a:p>
          <a:p>
            <a:endParaRPr lang="hr-HR" dirty="0"/>
          </a:p>
          <a:p>
            <a:r>
              <a:rPr lang="hr-HR" dirty="0" smtClean="0"/>
              <a:t>Što</a:t>
            </a:r>
            <a:r>
              <a:rPr lang="hr-HR" dirty="0"/>
              <a:t>? : </a:t>
            </a:r>
            <a:endParaRPr lang="hr-HR" dirty="0" smtClean="0"/>
          </a:p>
          <a:p>
            <a:pPr lvl="1"/>
            <a:r>
              <a:rPr lang="hr-HR" dirty="0" smtClean="0"/>
              <a:t>Chat 90</a:t>
            </a:r>
            <a:r>
              <a:rPr lang="hr-HR" dirty="0"/>
              <a:t>% </a:t>
            </a:r>
            <a:r>
              <a:rPr lang="hr-HR" dirty="0"/>
              <a:t>	</a:t>
            </a:r>
            <a:endParaRPr lang="hr-HR" dirty="0" smtClean="0"/>
          </a:p>
          <a:p>
            <a:pPr lvl="1"/>
            <a:r>
              <a:rPr lang="hr-HR" dirty="0" smtClean="0"/>
              <a:t>video/audio 	10 </a:t>
            </a:r>
            <a:r>
              <a:rPr lang="hr-HR" dirty="0"/>
              <a:t>%</a:t>
            </a:r>
          </a:p>
          <a:p>
            <a:endParaRPr lang="hr-HR" dirty="0"/>
          </a:p>
        </p:txBody>
      </p:sp>
      <p:graphicFrame>
        <p:nvGraphicFramePr>
          <p:cNvPr id="4" name="Grafikon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61642948"/>
              </p:ext>
            </p:extLst>
          </p:nvPr>
        </p:nvGraphicFramePr>
        <p:xfrm>
          <a:off x="4916423" y="3531476"/>
          <a:ext cx="5478307" cy="2969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144940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Rezultati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 b="1" dirty="0"/>
              <a:t>Koristite li neki sustav na koji postavljate materijale za učenje, prezentacije i sl. i </a:t>
            </a:r>
            <a:r>
              <a:rPr lang="hr-HR" b="1" dirty="0" smtClean="0"/>
              <a:t>koji?</a:t>
            </a:r>
            <a:endParaRPr lang="hr-HR" dirty="0"/>
          </a:p>
          <a:p>
            <a:pPr lvl="0"/>
            <a:r>
              <a:rPr lang="hr-HR" dirty="0" smtClean="0"/>
              <a:t>Da </a:t>
            </a:r>
            <a:r>
              <a:rPr lang="hr-HR" dirty="0"/>
              <a:t>	</a:t>
            </a:r>
            <a:r>
              <a:rPr lang="hr-HR" dirty="0" smtClean="0"/>
              <a:t>100</a:t>
            </a:r>
            <a:r>
              <a:rPr lang="hr-HR" dirty="0"/>
              <a:t>%		</a:t>
            </a:r>
            <a:r>
              <a:rPr lang="hr-HR" dirty="0" smtClean="0"/>
              <a:t>			Ne      0</a:t>
            </a:r>
            <a:r>
              <a:rPr lang="hr-HR" dirty="0"/>
              <a:t>%</a:t>
            </a:r>
          </a:p>
          <a:p>
            <a:endParaRPr lang="hr-HR" dirty="0"/>
          </a:p>
        </p:txBody>
      </p:sp>
      <p:graphicFrame>
        <p:nvGraphicFramePr>
          <p:cNvPr id="4" name="Grafikon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06956669"/>
              </p:ext>
            </p:extLst>
          </p:nvPr>
        </p:nvGraphicFramePr>
        <p:xfrm>
          <a:off x="2904744" y="3328416"/>
          <a:ext cx="6330696" cy="3328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141263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Rezultati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 b="1" dirty="0"/>
              <a:t>Koristite li videosnimke vlastite nastave ili videosnimke nastavnih sadržaja?</a:t>
            </a:r>
            <a:endParaRPr lang="hr-HR" dirty="0"/>
          </a:p>
          <a:p>
            <a:endParaRPr lang="hr-HR" dirty="0" smtClean="0"/>
          </a:p>
          <a:p>
            <a:r>
              <a:rPr lang="hr-HR" dirty="0" smtClean="0"/>
              <a:t>Da 	87</a:t>
            </a:r>
            <a:r>
              <a:rPr lang="hr-HR" dirty="0"/>
              <a:t>%		</a:t>
            </a:r>
            <a:r>
              <a:rPr lang="hr-HR" dirty="0" smtClean="0"/>
              <a:t>			Ne </a:t>
            </a:r>
            <a:r>
              <a:rPr lang="hr-HR" dirty="0"/>
              <a:t>	13%</a:t>
            </a:r>
          </a:p>
          <a:p>
            <a:r>
              <a:rPr lang="hr-HR" dirty="0" smtClean="0"/>
              <a:t>Koje?</a:t>
            </a:r>
            <a:endParaRPr lang="hr-HR" dirty="0"/>
          </a:p>
        </p:txBody>
      </p:sp>
      <p:graphicFrame>
        <p:nvGraphicFramePr>
          <p:cNvPr id="5" name="Grafikon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11035285"/>
              </p:ext>
            </p:extLst>
          </p:nvPr>
        </p:nvGraphicFramePr>
        <p:xfrm>
          <a:off x="3563112" y="3429000"/>
          <a:ext cx="5992368" cy="3191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005345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Rezultati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 b="1" dirty="0"/>
              <a:t>Kako pokušavate ostvariti ishode koji se odnose na praktične kompetencije učenika? </a:t>
            </a:r>
            <a:endParaRPr lang="hr-HR" dirty="0"/>
          </a:p>
          <a:p>
            <a:endParaRPr lang="hr-HR" dirty="0"/>
          </a:p>
        </p:txBody>
      </p:sp>
      <p:graphicFrame>
        <p:nvGraphicFramePr>
          <p:cNvPr id="5" name="Grafikon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41644910"/>
              </p:ext>
            </p:extLst>
          </p:nvPr>
        </p:nvGraphicFramePr>
        <p:xfrm>
          <a:off x="1502979" y="2795752"/>
          <a:ext cx="8849711" cy="3959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417839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Rezultati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 b="1" dirty="0"/>
              <a:t>Kako ćete provjeriti postignuća  učenika?</a:t>
            </a:r>
            <a:endParaRPr lang="hr-HR" dirty="0"/>
          </a:p>
        </p:txBody>
      </p:sp>
      <p:graphicFrame>
        <p:nvGraphicFramePr>
          <p:cNvPr id="5" name="Grafikon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45690870"/>
              </p:ext>
            </p:extLst>
          </p:nvPr>
        </p:nvGraphicFramePr>
        <p:xfrm>
          <a:off x="1298027" y="2606566"/>
          <a:ext cx="9569670" cy="4138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8796807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TM03090434[[fn=Wood Type]]</Template>
  <TotalTime>472</TotalTime>
  <Words>1181</Words>
  <Application>Microsoft Office PowerPoint</Application>
  <PresentationFormat>Široki zaslon</PresentationFormat>
  <Paragraphs>184</Paragraphs>
  <Slides>18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18</vt:i4>
      </vt:variant>
    </vt:vector>
  </HeadingPairs>
  <TitlesOfParts>
    <vt:vector size="23" baseType="lpstr">
      <vt:lpstr>Arial</vt:lpstr>
      <vt:lpstr>Rockwell</vt:lpstr>
      <vt:lpstr>Rockwell Condensed</vt:lpstr>
      <vt:lpstr>Wingdings</vt:lpstr>
      <vt:lpstr>Wood Type</vt:lpstr>
      <vt:lpstr>Perspektive učenja i poučavanja na daljinu sa stajališta nastave tehničke kulture</vt:lpstr>
      <vt:lpstr>Polazišta za istraživanje</vt:lpstr>
      <vt:lpstr>METODE</vt:lpstr>
      <vt:lpstr>Metode</vt:lpstr>
      <vt:lpstr>REZULTATI</vt:lpstr>
      <vt:lpstr>Rezultati</vt:lpstr>
      <vt:lpstr>Rezultati</vt:lpstr>
      <vt:lpstr>Rezultati</vt:lpstr>
      <vt:lpstr>Rezultati</vt:lpstr>
      <vt:lpstr>Rezultati</vt:lpstr>
      <vt:lpstr>Rezultati</vt:lpstr>
      <vt:lpstr>Rezultati</vt:lpstr>
      <vt:lpstr>Rezultati</vt:lpstr>
      <vt:lpstr>Rezultati</vt:lpstr>
      <vt:lpstr>Zaključci</vt:lpstr>
      <vt:lpstr>Ograničenja istraživanja</vt:lpstr>
      <vt:lpstr>Za kraj …</vt:lpstr>
      <vt:lpstr>Pitanja?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Perspektive učenja i poučavanja na daljinu sa stajališta nastave tehničke kulture</dc:title>
  <dc:creator>Damir Purkovic</dc:creator>
  <cp:lastModifiedBy>Microsoft</cp:lastModifiedBy>
  <cp:revision>23</cp:revision>
  <dcterms:created xsi:type="dcterms:W3CDTF">2020-07-02T09:54:21Z</dcterms:created>
  <dcterms:modified xsi:type="dcterms:W3CDTF">2020-07-05T11:35:03Z</dcterms:modified>
</cp:coreProperties>
</file>