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22" r:id="rId2"/>
    <p:sldId id="333" r:id="rId3"/>
    <p:sldId id="279" r:id="rId4"/>
    <p:sldId id="258" r:id="rId5"/>
    <p:sldId id="348" r:id="rId6"/>
    <p:sldId id="338" r:id="rId7"/>
    <p:sldId id="326" r:id="rId8"/>
    <p:sldId id="327" r:id="rId9"/>
    <p:sldId id="329" r:id="rId10"/>
    <p:sldId id="342" r:id="rId11"/>
    <p:sldId id="361" r:id="rId12"/>
    <p:sldId id="362" r:id="rId13"/>
    <p:sldId id="346" r:id="rId14"/>
    <p:sldId id="347" r:id="rId15"/>
    <p:sldId id="259" r:id="rId16"/>
    <p:sldId id="359" r:id="rId17"/>
    <p:sldId id="261" r:id="rId18"/>
    <p:sldId id="360" r:id="rId19"/>
    <p:sldId id="353" r:id="rId20"/>
    <p:sldId id="298" r:id="rId21"/>
    <p:sldId id="301" r:id="rId22"/>
    <p:sldId id="303" r:id="rId23"/>
    <p:sldId id="304" r:id="rId24"/>
    <p:sldId id="307" r:id="rId25"/>
    <p:sldId id="335" r:id="rId26"/>
    <p:sldId id="331" r:id="rId27"/>
    <p:sldId id="349" r:id="rId2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66"/>
    <a:srgbClr val="00FF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280" autoAdjust="0"/>
  </p:normalViewPr>
  <p:slideViewPr>
    <p:cSldViewPr snapToGrid="0" showGuides="1">
      <p:cViewPr varScale="1">
        <p:scale>
          <a:sx n="62" d="100"/>
          <a:sy n="62" d="100"/>
        </p:scale>
        <p:origin x="9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1FE801-4106-294C-831A-6DF4E279FF91}" type="doc">
      <dgm:prSet loTypeId="urn:microsoft.com/office/officeart/2005/8/layout/process4" loCatId="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6D930D9-0C31-234B-8A98-F61D2C9DA2A1}">
      <dgm:prSet phldrT="[Text]" custT="1"/>
      <dgm:spPr/>
      <dgm:t>
        <a:bodyPr/>
        <a:lstStyle/>
        <a:p>
          <a:r>
            <a:rPr lang="hr-HR" sz="2400" dirty="0">
              <a:solidFill>
                <a:schemeClr val="bg1"/>
              </a:solidFill>
            </a:rPr>
            <a:t>Postavljanje pitanja</a:t>
          </a:r>
          <a:endParaRPr lang="en-US" sz="2400" dirty="0">
            <a:solidFill>
              <a:schemeClr val="bg1"/>
            </a:solidFill>
          </a:endParaRPr>
        </a:p>
      </dgm:t>
    </dgm:pt>
    <dgm:pt modelId="{572F0452-011F-2647-906E-C24FBC7BDAE8}" type="parTrans" cxnId="{332A484A-DA8D-704B-92E6-A7B900731ECB}">
      <dgm:prSet/>
      <dgm:spPr/>
      <dgm:t>
        <a:bodyPr/>
        <a:lstStyle/>
        <a:p>
          <a:endParaRPr lang="en-US" sz="2400"/>
        </a:p>
      </dgm:t>
    </dgm:pt>
    <dgm:pt modelId="{74092C0E-2191-054B-9F4D-9192981D561B}" type="sibTrans" cxnId="{332A484A-DA8D-704B-92E6-A7B900731ECB}">
      <dgm:prSet/>
      <dgm:spPr/>
      <dgm:t>
        <a:bodyPr/>
        <a:lstStyle/>
        <a:p>
          <a:endParaRPr lang="en-US" sz="2400"/>
        </a:p>
      </dgm:t>
    </dgm:pt>
    <dgm:pt modelId="{5FB4A13C-A0C3-0E49-BE21-382B43AFA63A}">
      <dgm:prSet phldrT="[Text]" custT="1"/>
      <dgm:spPr/>
      <dgm:t>
        <a:bodyPr/>
        <a:lstStyle/>
        <a:p>
          <a:r>
            <a:rPr lang="hr-HR" sz="2400" dirty="0">
              <a:solidFill>
                <a:schemeClr val="bg1"/>
              </a:solidFill>
            </a:rPr>
            <a:t>Dosadašnje spoznaje (literatura, Internet)</a:t>
          </a:r>
          <a:endParaRPr lang="en-US" sz="2400" dirty="0">
            <a:solidFill>
              <a:schemeClr val="bg1"/>
            </a:solidFill>
          </a:endParaRPr>
        </a:p>
      </dgm:t>
    </dgm:pt>
    <dgm:pt modelId="{7BE1AA48-B530-444F-A91B-1DEA9D9F1118}" type="parTrans" cxnId="{072FF809-3886-9D4D-B887-5471F58D91D5}">
      <dgm:prSet/>
      <dgm:spPr/>
      <dgm:t>
        <a:bodyPr/>
        <a:lstStyle/>
        <a:p>
          <a:endParaRPr lang="en-US" sz="2400"/>
        </a:p>
      </dgm:t>
    </dgm:pt>
    <dgm:pt modelId="{87DB102C-9B73-4F46-A98F-57CA6C9869E1}" type="sibTrans" cxnId="{072FF809-3886-9D4D-B887-5471F58D91D5}">
      <dgm:prSet/>
      <dgm:spPr/>
      <dgm:t>
        <a:bodyPr/>
        <a:lstStyle/>
        <a:p>
          <a:endParaRPr lang="en-US" sz="2400"/>
        </a:p>
      </dgm:t>
    </dgm:pt>
    <dgm:pt modelId="{2C83871B-7126-4B4F-B07A-DC595CCDB015}">
      <dgm:prSet phldrT="[Text]" custT="1"/>
      <dgm:spPr/>
      <dgm:t>
        <a:bodyPr/>
        <a:lstStyle/>
        <a:p>
          <a:r>
            <a:rPr lang="hr-HR" sz="2400" dirty="0">
              <a:solidFill>
                <a:schemeClr val="bg1"/>
              </a:solidFill>
            </a:rPr>
            <a:t>Izrada – definiranje hipoteze</a:t>
          </a:r>
          <a:endParaRPr lang="en-US" sz="2400" dirty="0">
            <a:solidFill>
              <a:schemeClr val="bg1"/>
            </a:solidFill>
          </a:endParaRPr>
        </a:p>
      </dgm:t>
    </dgm:pt>
    <dgm:pt modelId="{9CC32510-7364-824A-AC28-0E5C27A62DCA}" type="parTrans" cxnId="{A6D4B755-52F5-F148-BE22-D4F9891BE0D9}">
      <dgm:prSet/>
      <dgm:spPr/>
      <dgm:t>
        <a:bodyPr/>
        <a:lstStyle/>
        <a:p>
          <a:endParaRPr lang="en-US" sz="2400"/>
        </a:p>
      </dgm:t>
    </dgm:pt>
    <dgm:pt modelId="{BC32C0BA-1988-7047-ABC6-0BC7A7766380}" type="sibTrans" cxnId="{A6D4B755-52F5-F148-BE22-D4F9891BE0D9}">
      <dgm:prSet/>
      <dgm:spPr/>
      <dgm:t>
        <a:bodyPr/>
        <a:lstStyle/>
        <a:p>
          <a:endParaRPr lang="en-US" sz="2400"/>
        </a:p>
      </dgm:t>
    </dgm:pt>
    <dgm:pt modelId="{D044C868-FD9B-1D43-AF24-763FABFCAF2E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Testiranje hipoteze - provedba eksperimenta</a:t>
          </a:r>
          <a:endParaRPr lang="en-US" sz="2400" dirty="0">
            <a:solidFill>
              <a:schemeClr val="tx1"/>
            </a:solidFill>
          </a:endParaRPr>
        </a:p>
      </dgm:t>
    </dgm:pt>
    <dgm:pt modelId="{9FBEE443-324B-3847-8746-2E0DA1C1DD61}" type="parTrans" cxnId="{1CFF9A75-73EA-F245-A667-7D8D7A5D83CC}">
      <dgm:prSet/>
      <dgm:spPr/>
      <dgm:t>
        <a:bodyPr/>
        <a:lstStyle/>
        <a:p>
          <a:endParaRPr lang="en-US" sz="2400"/>
        </a:p>
      </dgm:t>
    </dgm:pt>
    <dgm:pt modelId="{D0A8B4B6-063D-9745-9BC4-48F20E4CFC07}" type="sibTrans" cxnId="{1CFF9A75-73EA-F245-A667-7D8D7A5D83CC}">
      <dgm:prSet/>
      <dgm:spPr/>
      <dgm:t>
        <a:bodyPr/>
        <a:lstStyle/>
        <a:p>
          <a:endParaRPr lang="en-US" sz="2400"/>
        </a:p>
      </dgm:t>
    </dgm:pt>
    <dgm:pt modelId="{C7B8DF8E-FFA6-5540-A6FE-D9344460C540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Analiza podataka i izvođenje zaključka</a:t>
          </a:r>
          <a:endParaRPr lang="en-US" sz="2400" dirty="0">
            <a:solidFill>
              <a:schemeClr val="tx1"/>
            </a:solidFill>
          </a:endParaRPr>
        </a:p>
      </dgm:t>
    </dgm:pt>
    <dgm:pt modelId="{545B2BEA-E5A2-0F4D-8979-4FD7E9793591}" type="parTrans" cxnId="{A5D1AD87-2090-CC4E-9A5B-3A61D2DB6BC0}">
      <dgm:prSet/>
      <dgm:spPr/>
      <dgm:t>
        <a:bodyPr/>
        <a:lstStyle/>
        <a:p>
          <a:endParaRPr lang="en-US" sz="2400"/>
        </a:p>
      </dgm:t>
    </dgm:pt>
    <dgm:pt modelId="{719EADAB-005A-7D46-BD85-0C139C136006}" type="sibTrans" cxnId="{A5D1AD87-2090-CC4E-9A5B-3A61D2DB6BC0}">
      <dgm:prSet/>
      <dgm:spPr/>
      <dgm:t>
        <a:bodyPr/>
        <a:lstStyle/>
        <a:p>
          <a:endParaRPr lang="en-US" sz="2400"/>
        </a:p>
      </dgm:t>
    </dgm:pt>
    <dgm:pt modelId="{1C0DB246-0492-4F4A-AFDD-A31432E70AC9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Prikaz dobivenih rezultata</a:t>
          </a:r>
          <a:endParaRPr lang="en-US" sz="2400" dirty="0">
            <a:solidFill>
              <a:schemeClr val="tx1"/>
            </a:solidFill>
          </a:endParaRPr>
        </a:p>
      </dgm:t>
    </dgm:pt>
    <dgm:pt modelId="{AF568E7A-F5CE-0C4C-907C-0C867335BFA1}" type="parTrans" cxnId="{6B6A2500-7CC8-F840-8729-61E371399A7A}">
      <dgm:prSet/>
      <dgm:spPr/>
      <dgm:t>
        <a:bodyPr/>
        <a:lstStyle/>
        <a:p>
          <a:endParaRPr lang="en-US" sz="2400"/>
        </a:p>
      </dgm:t>
    </dgm:pt>
    <dgm:pt modelId="{FA1E4E04-7A4F-A847-B824-4A8174A42C21}" type="sibTrans" cxnId="{6B6A2500-7CC8-F840-8729-61E371399A7A}">
      <dgm:prSet/>
      <dgm:spPr/>
      <dgm:t>
        <a:bodyPr/>
        <a:lstStyle/>
        <a:p>
          <a:endParaRPr lang="en-US" sz="2400"/>
        </a:p>
      </dgm:t>
    </dgm:pt>
    <dgm:pt modelId="{58033921-BD91-D344-B94E-352B932D398D}" type="pres">
      <dgm:prSet presAssocID="{341FE801-4106-294C-831A-6DF4E279FF91}" presName="Name0" presStyleCnt="0">
        <dgm:presLayoutVars>
          <dgm:dir/>
          <dgm:animLvl val="lvl"/>
          <dgm:resizeHandles val="exact"/>
        </dgm:presLayoutVars>
      </dgm:prSet>
      <dgm:spPr/>
    </dgm:pt>
    <dgm:pt modelId="{E56FC9D3-4153-D94C-BAD3-1211F6DB0D4E}" type="pres">
      <dgm:prSet presAssocID="{1C0DB246-0492-4F4A-AFDD-A31432E70AC9}" presName="boxAndChildren" presStyleCnt="0"/>
      <dgm:spPr/>
    </dgm:pt>
    <dgm:pt modelId="{C3BFDCF9-C7D4-3E4E-9402-B865B22CBAA1}" type="pres">
      <dgm:prSet presAssocID="{1C0DB246-0492-4F4A-AFDD-A31432E70AC9}" presName="parentTextBox" presStyleLbl="node1" presStyleIdx="0" presStyleCnt="6"/>
      <dgm:spPr/>
    </dgm:pt>
    <dgm:pt modelId="{2C3351BE-D0C7-DF4A-8FE9-9722B7FDA9B2}" type="pres">
      <dgm:prSet presAssocID="{719EADAB-005A-7D46-BD85-0C139C136006}" presName="sp" presStyleCnt="0"/>
      <dgm:spPr/>
    </dgm:pt>
    <dgm:pt modelId="{978D35D0-1796-5B48-8928-06EE46F06851}" type="pres">
      <dgm:prSet presAssocID="{C7B8DF8E-FFA6-5540-A6FE-D9344460C540}" presName="arrowAndChildren" presStyleCnt="0"/>
      <dgm:spPr/>
    </dgm:pt>
    <dgm:pt modelId="{C951E667-BBB6-CC4B-AB5B-C93B6EA31D19}" type="pres">
      <dgm:prSet presAssocID="{C7B8DF8E-FFA6-5540-A6FE-D9344460C540}" presName="parentTextArrow" presStyleLbl="node1" presStyleIdx="1" presStyleCnt="6"/>
      <dgm:spPr/>
    </dgm:pt>
    <dgm:pt modelId="{BF8DE0CD-05B0-414A-BB9E-399DE1A5C3E9}" type="pres">
      <dgm:prSet presAssocID="{D0A8B4B6-063D-9745-9BC4-48F20E4CFC07}" presName="sp" presStyleCnt="0"/>
      <dgm:spPr/>
    </dgm:pt>
    <dgm:pt modelId="{B745230C-36AA-6D40-95BE-87813E38B504}" type="pres">
      <dgm:prSet presAssocID="{D044C868-FD9B-1D43-AF24-763FABFCAF2E}" presName="arrowAndChildren" presStyleCnt="0"/>
      <dgm:spPr/>
    </dgm:pt>
    <dgm:pt modelId="{D7E6DC3C-31F4-0B40-B30A-069CEFE1F3CE}" type="pres">
      <dgm:prSet presAssocID="{D044C868-FD9B-1D43-AF24-763FABFCAF2E}" presName="parentTextArrow" presStyleLbl="node1" presStyleIdx="2" presStyleCnt="6"/>
      <dgm:spPr/>
    </dgm:pt>
    <dgm:pt modelId="{069A7469-9A52-4847-99C4-2773BDE20B42}" type="pres">
      <dgm:prSet presAssocID="{BC32C0BA-1988-7047-ABC6-0BC7A7766380}" presName="sp" presStyleCnt="0"/>
      <dgm:spPr/>
    </dgm:pt>
    <dgm:pt modelId="{0BABAF7A-B4E3-3A4A-A89C-4085D1CEB11D}" type="pres">
      <dgm:prSet presAssocID="{2C83871B-7126-4B4F-B07A-DC595CCDB015}" presName="arrowAndChildren" presStyleCnt="0"/>
      <dgm:spPr/>
    </dgm:pt>
    <dgm:pt modelId="{6D72C36B-812A-CA4F-B199-BF98B7A51AF0}" type="pres">
      <dgm:prSet presAssocID="{2C83871B-7126-4B4F-B07A-DC595CCDB015}" presName="parentTextArrow" presStyleLbl="node1" presStyleIdx="3" presStyleCnt="6"/>
      <dgm:spPr/>
    </dgm:pt>
    <dgm:pt modelId="{DD3C4A85-6BBE-4E42-B471-068D7C45C816}" type="pres">
      <dgm:prSet presAssocID="{87DB102C-9B73-4F46-A98F-57CA6C9869E1}" presName="sp" presStyleCnt="0"/>
      <dgm:spPr/>
    </dgm:pt>
    <dgm:pt modelId="{8D7C8D79-2BDF-824B-81A4-23CCF1346F1D}" type="pres">
      <dgm:prSet presAssocID="{5FB4A13C-A0C3-0E49-BE21-382B43AFA63A}" presName="arrowAndChildren" presStyleCnt="0"/>
      <dgm:spPr/>
    </dgm:pt>
    <dgm:pt modelId="{70ABA3C3-B30F-3840-B349-7786D11CCFB7}" type="pres">
      <dgm:prSet presAssocID="{5FB4A13C-A0C3-0E49-BE21-382B43AFA63A}" presName="parentTextArrow" presStyleLbl="node1" presStyleIdx="4" presStyleCnt="6"/>
      <dgm:spPr/>
    </dgm:pt>
    <dgm:pt modelId="{CA770899-01DC-B142-AB1A-19390F846970}" type="pres">
      <dgm:prSet presAssocID="{74092C0E-2191-054B-9F4D-9192981D561B}" presName="sp" presStyleCnt="0"/>
      <dgm:spPr/>
    </dgm:pt>
    <dgm:pt modelId="{971AB9E4-5AB6-5F48-B83B-47645961318E}" type="pres">
      <dgm:prSet presAssocID="{96D930D9-0C31-234B-8A98-F61D2C9DA2A1}" presName="arrowAndChildren" presStyleCnt="0"/>
      <dgm:spPr/>
    </dgm:pt>
    <dgm:pt modelId="{D8CAE0F9-41BD-174B-A0CF-7E6AD8C93A8D}" type="pres">
      <dgm:prSet presAssocID="{96D930D9-0C31-234B-8A98-F61D2C9DA2A1}" presName="parentTextArrow" presStyleLbl="node1" presStyleIdx="5" presStyleCnt="6" custLinFactNeighborY="-4390"/>
      <dgm:spPr/>
    </dgm:pt>
  </dgm:ptLst>
  <dgm:cxnLst>
    <dgm:cxn modelId="{6B6A2500-7CC8-F840-8729-61E371399A7A}" srcId="{341FE801-4106-294C-831A-6DF4E279FF91}" destId="{1C0DB246-0492-4F4A-AFDD-A31432E70AC9}" srcOrd="5" destOrd="0" parTransId="{AF568E7A-F5CE-0C4C-907C-0C867335BFA1}" sibTransId="{FA1E4E04-7A4F-A847-B824-4A8174A42C21}"/>
    <dgm:cxn modelId="{25937909-0872-4582-AF38-FA21591E0137}" type="presOf" srcId="{2C83871B-7126-4B4F-B07A-DC595CCDB015}" destId="{6D72C36B-812A-CA4F-B199-BF98B7A51AF0}" srcOrd="0" destOrd="0" presId="urn:microsoft.com/office/officeart/2005/8/layout/process4"/>
    <dgm:cxn modelId="{072FF809-3886-9D4D-B887-5471F58D91D5}" srcId="{341FE801-4106-294C-831A-6DF4E279FF91}" destId="{5FB4A13C-A0C3-0E49-BE21-382B43AFA63A}" srcOrd="1" destOrd="0" parTransId="{7BE1AA48-B530-444F-A91B-1DEA9D9F1118}" sibTransId="{87DB102C-9B73-4F46-A98F-57CA6C9869E1}"/>
    <dgm:cxn modelId="{8BAFE711-4390-436F-BC62-4506ED2E3831}" type="presOf" srcId="{5FB4A13C-A0C3-0E49-BE21-382B43AFA63A}" destId="{70ABA3C3-B30F-3840-B349-7786D11CCFB7}" srcOrd="0" destOrd="0" presId="urn:microsoft.com/office/officeart/2005/8/layout/process4"/>
    <dgm:cxn modelId="{332A484A-DA8D-704B-92E6-A7B900731ECB}" srcId="{341FE801-4106-294C-831A-6DF4E279FF91}" destId="{96D930D9-0C31-234B-8A98-F61D2C9DA2A1}" srcOrd="0" destOrd="0" parTransId="{572F0452-011F-2647-906E-C24FBC7BDAE8}" sibTransId="{74092C0E-2191-054B-9F4D-9192981D561B}"/>
    <dgm:cxn modelId="{1CFF9A75-73EA-F245-A667-7D8D7A5D83CC}" srcId="{341FE801-4106-294C-831A-6DF4E279FF91}" destId="{D044C868-FD9B-1D43-AF24-763FABFCAF2E}" srcOrd="3" destOrd="0" parTransId="{9FBEE443-324B-3847-8746-2E0DA1C1DD61}" sibTransId="{D0A8B4B6-063D-9745-9BC4-48F20E4CFC07}"/>
    <dgm:cxn modelId="{A6D4B755-52F5-F148-BE22-D4F9891BE0D9}" srcId="{341FE801-4106-294C-831A-6DF4E279FF91}" destId="{2C83871B-7126-4B4F-B07A-DC595CCDB015}" srcOrd="2" destOrd="0" parTransId="{9CC32510-7364-824A-AC28-0E5C27A62DCA}" sibTransId="{BC32C0BA-1988-7047-ABC6-0BC7A7766380}"/>
    <dgm:cxn modelId="{A5D1AD87-2090-CC4E-9A5B-3A61D2DB6BC0}" srcId="{341FE801-4106-294C-831A-6DF4E279FF91}" destId="{C7B8DF8E-FFA6-5540-A6FE-D9344460C540}" srcOrd="4" destOrd="0" parTransId="{545B2BEA-E5A2-0F4D-8979-4FD7E9793591}" sibTransId="{719EADAB-005A-7D46-BD85-0C139C136006}"/>
    <dgm:cxn modelId="{6A8F1C8C-878D-4342-A0DD-6F1C0E2CDDB8}" type="presOf" srcId="{341FE801-4106-294C-831A-6DF4E279FF91}" destId="{58033921-BD91-D344-B94E-352B932D398D}" srcOrd="0" destOrd="0" presId="urn:microsoft.com/office/officeart/2005/8/layout/process4"/>
    <dgm:cxn modelId="{2045369A-2C42-477F-901B-FE57FEB6F794}" type="presOf" srcId="{D044C868-FD9B-1D43-AF24-763FABFCAF2E}" destId="{D7E6DC3C-31F4-0B40-B30A-069CEFE1F3CE}" srcOrd="0" destOrd="0" presId="urn:microsoft.com/office/officeart/2005/8/layout/process4"/>
    <dgm:cxn modelId="{086019AA-B1DE-4140-8D3A-9B2352E5166C}" type="presOf" srcId="{C7B8DF8E-FFA6-5540-A6FE-D9344460C540}" destId="{C951E667-BBB6-CC4B-AB5B-C93B6EA31D19}" srcOrd="0" destOrd="0" presId="urn:microsoft.com/office/officeart/2005/8/layout/process4"/>
    <dgm:cxn modelId="{ACF8E7D9-53AE-48B7-91F6-27F964BE0FF8}" type="presOf" srcId="{1C0DB246-0492-4F4A-AFDD-A31432E70AC9}" destId="{C3BFDCF9-C7D4-3E4E-9402-B865B22CBAA1}" srcOrd="0" destOrd="0" presId="urn:microsoft.com/office/officeart/2005/8/layout/process4"/>
    <dgm:cxn modelId="{2136DDEE-9190-48B2-B9B5-D8CFAA77E672}" type="presOf" srcId="{96D930D9-0C31-234B-8A98-F61D2C9DA2A1}" destId="{D8CAE0F9-41BD-174B-A0CF-7E6AD8C93A8D}" srcOrd="0" destOrd="0" presId="urn:microsoft.com/office/officeart/2005/8/layout/process4"/>
    <dgm:cxn modelId="{20C0B508-13EE-4206-AF78-2067CA2E7EF4}" type="presParOf" srcId="{58033921-BD91-D344-B94E-352B932D398D}" destId="{E56FC9D3-4153-D94C-BAD3-1211F6DB0D4E}" srcOrd="0" destOrd="0" presId="urn:microsoft.com/office/officeart/2005/8/layout/process4"/>
    <dgm:cxn modelId="{B0DD6641-1CDC-445D-9775-6395F87E0BB0}" type="presParOf" srcId="{E56FC9D3-4153-D94C-BAD3-1211F6DB0D4E}" destId="{C3BFDCF9-C7D4-3E4E-9402-B865B22CBAA1}" srcOrd="0" destOrd="0" presId="urn:microsoft.com/office/officeart/2005/8/layout/process4"/>
    <dgm:cxn modelId="{00308DAA-5A09-488B-A262-8130A09BF9C0}" type="presParOf" srcId="{58033921-BD91-D344-B94E-352B932D398D}" destId="{2C3351BE-D0C7-DF4A-8FE9-9722B7FDA9B2}" srcOrd="1" destOrd="0" presId="urn:microsoft.com/office/officeart/2005/8/layout/process4"/>
    <dgm:cxn modelId="{561FCC37-E61C-4C1D-B8D5-6ABE9B638B37}" type="presParOf" srcId="{58033921-BD91-D344-B94E-352B932D398D}" destId="{978D35D0-1796-5B48-8928-06EE46F06851}" srcOrd="2" destOrd="0" presId="urn:microsoft.com/office/officeart/2005/8/layout/process4"/>
    <dgm:cxn modelId="{07949C89-36D3-4781-8D50-9C11C9F8E925}" type="presParOf" srcId="{978D35D0-1796-5B48-8928-06EE46F06851}" destId="{C951E667-BBB6-CC4B-AB5B-C93B6EA31D19}" srcOrd="0" destOrd="0" presId="urn:microsoft.com/office/officeart/2005/8/layout/process4"/>
    <dgm:cxn modelId="{C70165F5-9B4A-4FA4-BC81-3DDB89B8D5B0}" type="presParOf" srcId="{58033921-BD91-D344-B94E-352B932D398D}" destId="{BF8DE0CD-05B0-414A-BB9E-399DE1A5C3E9}" srcOrd="3" destOrd="0" presId="urn:microsoft.com/office/officeart/2005/8/layout/process4"/>
    <dgm:cxn modelId="{B9A02375-A552-49F3-B5A3-7B6EF3A1E1EF}" type="presParOf" srcId="{58033921-BD91-D344-B94E-352B932D398D}" destId="{B745230C-36AA-6D40-95BE-87813E38B504}" srcOrd="4" destOrd="0" presId="urn:microsoft.com/office/officeart/2005/8/layout/process4"/>
    <dgm:cxn modelId="{DBBC9902-2898-48B3-BC93-3D41368577F3}" type="presParOf" srcId="{B745230C-36AA-6D40-95BE-87813E38B504}" destId="{D7E6DC3C-31F4-0B40-B30A-069CEFE1F3CE}" srcOrd="0" destOrd="0" presId="urn:microsoft.com/office/officeart/2005/8/layout/process4"/>
    <dgm:cxn modelId="{D21CB8AE-F569-4DF0-A093-8AC1CE7260B6}" type="presParOf" srcId="{58033921-BD91-D344-B94E-352B932D398D}" destId="{069A7469-9A52-4847-99C4-2773BDE20B42}" srcOrd="5" destOrd="0" presId="urn:microsoft.com/office/officeart/2005/8/layout/process4"/>
    <dgm:cxn modelId="{B0B73C4F-9641-4A63-A306-8B7F64A231E3}" type="presParOf" srcId="{58033921-BD91-D344-B94E-352B932D398D}" destId="{0BABAF7A-B4E3-3A4A-A89C-4085D1CEB11D}" srcOrd="6" destOrd="0" presId="urn:microsoft.com/office/officeart/2005/8/layout/process4"/>
    <dgm:cxn modelId="{0BC5C2FE-6C87-44E1-8AD3-12FEB762801D}" type="presParOf" srcId="{0BABAF7A-B4E3-3A4A-A89C-4085D1CEB11D}" destId="{6D72C36B-812A-CA4F-B199-BF98B7A51AF0}" srcOrd="0" destOrd="0" presId="urn:microsoft.com/office/officeart/2005/8/layout/process4"/>
    <dgm:cxn modelId="{9996F6A4-D10C-4439-B7B1-181A703CCB2D}" type="presParOf" srcId="{58033921-BD91-D344-B94E-352B932D398D}" destId="{DD3C4A85-6BBE-4E42-B471-068D7C45C816}" srcOrd="7" destOrd="0" presId="urn:microsoft.com/office/officeart/2005/8/layout/process4"/>
    <dgm:cxn modelId="{561A765A-49E9-4ADC-9519-E5D6EC14B0AE}" type="presParOf" srcId="{58033921-BD91-D344-B94E-352B932D398D}" destId="{8D7C8D79-2BDF-824B-81A4-23CCF1346F1D}" srcOrd="8" destOrd="0" presId="urn:microsoft.com/office/officeart/2005/8/layout/process4"/>
    <dgm:cxn modelId="{4231EC09-E7F4-4801-A005-CEFAC1C804D6}" type="presParOf" srcId="{8D7C8D79-2BDF-824B-81A4-23CCF1346F1D}" destId="{70ABA3C3-B30F-3840-B349-7786D11CCFB7}" srcOrd="0" destOrd="0" presId="urn:microsoft.com/office/officeart/2005/8/layout/process4"/>
    <dgm:cxn modelId="{69E6D0CE-37DD-4A9E-BB08-7BE9220B8C0F}" type="presParOf" srcId="{58033921-BD91-D344-B94E-352B932D398D}" destId="{CA770899-01DC-B142-AB1A-19390F846970}" srcOrd="9" destOrd="0" presId="urn:microsoft.com/office/officeart/2005/8/layout/process4"/>
    <dgm:cxn modelId="{15564827-50E3-44D9-9495-652A5B4C816D}" type="presParOf" srcId="{58033921-BD91-D344-B94E-352B932D398D}" destId="{971AB9E4-5AB6-5F48-B83B-47645961318E}" srcOrd="10" destOrd="0" presId="urn:microsoft.com/office/officeart/2005/8/layout/process4"/>
    <dgm:cxn modelId="{2B512C71-6CDD-4A2C-BBC7-9A25BABBBD07}" type="presParOf" srcId="{971AB9E4-5AB6-5F48-B83B-47645961318E}" destId="{D8CAE0F9-41BD-174B-A0CF-7E6AD8C93A8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1FE801-4106-294C-831A-6DF4E279FF91}" type="doc">
      <dgm:prSet loTypeId="urn:microsoft.com/office/officeart/2005/8/layout/process4" loCatId="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6D930D9-0C31-234B-8A98-F61D2C9DA2A1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Uočavanje problema</a:t>
          </a:r>
          <a:endParaRPr lang="en-US" sz="2400" dirty="0">
            <a:solidFill>
              <a:schemeClr val="tx1"/>
            </a:solidFill>
          </a:endParaRPr>
        </a:p>
      </dgm:t>
    </dgm:pt>
    <dgm:pt modelId="{572F0452-011F-2647-906E-C24FBC7BDAE8}" type="parTrans" cxnId="{332A484A-DA8D-704B-92E6-A7B900731ECB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74092C0E-2191-054B-9F4D-9192981D561B}" type="sibTrans" cxnId="{332A484A-DA8D-704B-92E6-A7B900731ECB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E343E782-6B99-F44E-BB38-FB3D03C2A954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Razvijanje više ideja (oluja ideja)</a:t>
          </a:r>
          <a:endParaRPr lang="en-US" sz="2400" dirty="0">
            <a:solidFill>
              <a:schemeClr val="tx1"/>
            </a:solidFill>
          </a:endParaRPr>
        </a:p>
      </dgm:t>
    </dgm:pt>
    <dgm:pt modelId="{55D6ED3D-887A-1D47-A4ED-D3807FE67164}" type="parTrans" cxnId="{5DB3DF88-EA64-5340-B2EB-CC110361ECD0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9B0D85A5-85AE-E746-8FC6-2364CF03A639}" type="sibTrans" cxnId="{5DB3DF88-EA64-5340-B2EB-CC110361ECD0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DEE5E2E0-1C9E-EE44-84A6-1AEF25720347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Izbor jedinstvenog rješenja (dizajn)</a:t>
          </a:r>
          <a:endParaRPr lang="en-US" sz="2400" dirty="0">
            <a:solidFill>
              <a:schemeClr val="tx1"/>
            </a:solidFill>
          </a:endParaRPr>
        </a:p>
      </dgm:t>
    </dgm:pt>
    <dgm:pt modelId="{49E60A13-522A-8141-BD39-26C6E6A98157}" type="parTrans" cxnId="{695F78DF-50AE-124B-824B-92BF675DE288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D828DF76-FB87-E043-A307-168104F4E03F}" type="sibTrans" cxnId="{695F78DF-50AE-124B-824B-92BF675DE288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8BB741B0-5DEF-CF44-A480-4790F9C807AF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Izgradnja, preoblikovanje, testiranje i procjena</a:t>
          </a:r>
          <a:endParaRPr lang="en-US" sz="2400" dirty="0">
            <a:solidFill>
              <a:schemeClr val="tx1"/>
            </a:solidFill>
          </a:endParaRPr>
        </a:p>
      </dgm:t>
    </dgm:pt>
    <dgm:pt modelId="{E3720790-C98E-A946-B034-0FA529C2ABFD}" type="parTrans" cxnId="{A553D581-F3C5-5248-881D-5E424D26D7A1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36E3CD8E-B209-A34B-BB67-153580E8B45F}" type="sibTrans" cxnId="{A553D581-F3C5-5248-881D-5E424D26D7A1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B39E17D8-56E8-A948-823A-6BF4284DEFBB}">
      <dgm:prSet phldrT="[Text]" custT="1"/>
      <dgm:spPr/>
      <dgm:t>
        <a:bodyPr/>
        <a:lstStyle/>
        <a:p>
          <a:r>
            <a:rPr lang="hr-HR" sz="2400">
              <a:solidFill>
                <a:schemeClr val="tx1"/>
              </a:solidFill>
            </a:rPr>
            <a:t>Razmjena rješenja</a:t>
          </a:r>
          <a:endParaRPr lang="en-US" sz="2400" dirty="0">
            <a:solidFill>
              <a:schemeClr val="tx1"/>
            </a:solidFill>
          </a:endParaRPr>
        </a:p>
      </dgm:t>
    </dgm:pt>
    <dgm:pt modelId="{00FFA71E-BFBB-2941-9951-6BB3E0083FB0}" type="parTrans" cxnId="{34674969-701C-8540-81BC-52FEAE351C8C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C55F08FF-8F2E-614A-A402-495A14EC238E}" type="sibTrans" cxnId="{34674969-701C-8540-81BC-52FEAE351C8C}">
      <dgm:prSet/>
      <dgm:spPr/>
      <dgm:t>
        <a:bodyPr/>
        <a:lstStyle/>
        <a:p>
          <a:endParaRPr lang="en-US" sz="2400">
            <a:solidFill>
              <a:schemeClr val="tx1"/>
            </a:solidFill>
          </a:endParaRPr>
        </a:p>
      </dgm:t>
    </dgm:pt>
    <dgm:pt modelId="{58033921-BD91-D344-B94E-352B932D398D}" type="pres">
      <dgm:prSet presAssocID="{341FE801-4106-294C-831A-6DF4E279FF91}" presName="Name0" presStyleCnt="0">
        <dgm:presLayoutVars>
          <dgm:dir/>
          <dgm:animLvl val="lvl"/>
          <dgm:resizeHandles val="exact"/>
        </dgm:presLayoutVars>
      </dgm:prSet>
      <dgm:spPr/>
    </dgm:pt>
    <dgm:pt modelId="{3D24CB13-1751-F844-937D-0833A124AD69}" type="pres">
      <dgm:prSet presAssocID="{B39E17D8-56E8-A948-823A-6BF4284DEFBB}" presName="boxAndChildren" presStyleCnt="0"/>
      <dgm:spPr/>
    </dgm:pt>
    <dgm:pt modelId="{50F5E5D0-3D1D-AE46-A303-1A8932C68212}" type="pres">
      <dgm:prSet presAssocID="{B39E17D8-56E8-A948-823A-6BF4284DEFBB}" presName="parentTextBox" presStyleLbl="node1" presStyleIdx="0" presStyleCnt="5"/>
      <dgm:spPr/>
    </dgm:pt>
    <dgm:pt modelId="{1812FEDF-E8B6-A54F-B11C-F3B0F71CFBC3}" type="pres">
      <dgm:prSet presAssocID="{36E3CD8E-B209-A34B-BB67-153580E8B45F}" presName="sp" presStyleCnt="0"/>
      <dgm:spPr/>
    </dgm:pt>
    <dgm:pt modelId="{CCC948E3-FAA2-FD48-A839-72BA7FF037DB}" type="pres">
      <dgm:prSet presAssocID="{8BB741B0-5DEF-CF44-A480-4790F9C807AF}" presName="arrowAndChildren" presStyleCnt="0"/>
      <dgm:spPr/>
    </dgm:pt>
    <dgm:pt modelId="{0BB79E3F-7826-9C43-A9C9-8D63A8FBEB6D}" type="pres">
      <dgm:prSet presAssocID="{8BB741B0-5DEF-CF44-A480-4790F9C807AF}" presName="parentTextArrow" presStyleLbl="node1" presStyleIdx="1" presStyleCnt="5"/>
      <dgm:spPr/>
    </dgm:pt>
    <dgm:pt modelId="{CD6D5F3C-19B4-D846-B4B3-C2AB6D79DA79}" type="pres">
      <dgm:prSet presAssocID="{D828DF76-FB87-E043-A307-168104F4E03F}" presName="sp" presStyleCnt="0"/>
      <dgm:spPr/>
    </dgm:pt>
    <dgm:pt modelId="{8E105973-06D7-5B47-9DBF-862B4B84A601}" type="pres">
      <dgm:prSet presAssocID="{DEE5E2E0-1C9E-EE44-84A6-1AEF25720347}" presName="arrowAndChildren" presStyleCnt="0"/>
      <dgm:spPr/>
    </dgm:pt>
    <dgm:pt modelId="{801BC215-CEB0-B948-90F6-97FC32FDA127}" type="pres">
      <dgm:prSet presAssocID="{DEE5E2E0-1C9E-EE44-84A6-1AEF25720347}" presName="parentTextArrow" presStyleLbl="node1" presStyleIdx="2" presStyleCnt="5"/>
      <dgm:spPr/>
    </dgm:pt>
    <dgm:pt modelId="{A16EAC0B-FB3C-EB4E-ACC8-A8A92E2A8B53}" type="pres">
      <dgm:prSet presAssocID="{9B0D85A5-85AE-E746-8FC6-2364CF03A639}" presName="sp" presStyleCnt="0"/>
      <dgm:spPr/>
    </dgm:pt>
    <dgm:pt modelId="{B1D85C34-A534-7F46-B4BF-39827F6492CE}" type="pres">
      <dgm:prSet presAssocID="{E343E782-6B99-F44E-BB38-FB3D03C2A954}" presName="arrowAndChildren" presStyleCnt="0"/>
      <dgm:spPr/>
    </dgm:pt>
    <dgm:pt modelId="{3EEF34F5-0452-CA4E-B1C9-0939B5F3B33D}" type="pres">
      <dgm:prSet presAssocID="{E343E782-6B99-F44E-BB38-FB3D03C2A954}" presName="parentTextArrow" presStyleLbl="node1" presStyleIdx="3" presStyleCnt="5"/>
      <dgm:spPr/>
    </dgm:pt>
    <dgm:pt modelId="{CA770899-01DC-B142-AB1A-19390F846970}" type="pres">
      <dgm:prSet presAssocID="{74092C0E-2191-054B-9F4D-9192981D561B}" presName="sp" presStyleCnt="0"/>
      <dgm:spPr/>
    </dgm:pt>
    <dgm:pt modelId="{971AB9E4-5AB6-5F48-B83B-47645961318E}" type="pres">
      <dgm:prSet presAssocID="{96D930D9-0C31-234B-8A98-F61D2C9DA2A1}" presName="arrowAndChildren" presStyleCnt="0"/>
      <dgm:spPr/>
    </dgm:pt>
    <dgm:pt modelId="{D8CAE0F9-41BD-174B-A0CF-7E6AD8C93A8D}" type="pres">
      <dgm:prSet presAssocID="{96D930D9-0C31-234B-8A98-F61D2C9DA2A1}" presName="parentTextArrow" presStyleLbl="node1" presStyleIdx="4" presStyleCnt="5" custLinFactNeighborY="-8782"/>
      <dgm:spPr/>
    </dgm:pt>
  </dgm:ptLst>
  <dgm:cxnLst>
    <dgm:cxn modelId="{B8168001-A6F9-4110-A945-28462F172936}" type="presOf" srcId="{96D930D9-0C31-234B-8A98-F61D2C9DA2A1}" destId="{D8CAE0F9-41BD-174B-A0CF-7E6AD8C93A8D}" srcOrd="0" destOrd="0" presId="urn:microsoft.com/office/officeart/2005/8/layout/process4"/>
    <dgm:cxn modelId="{8AD00D34-A3A3-4466-8D5D-8F5ABD4F46A7}" type="presOf" srcId="{8BB741B0-5DEF-CF44-A480-4790F9C807AF}" destId="{0BB79E3F-7826-9C43-A9C9-8D63A8FBEB6D}" srcOrd="0" destOrd="0" presId="urn:microsoft.com/office/officeart/2005/8/layout/process4"/>
    <dgm:cxn modelId="{34674969-701C-8540-81BC-52FEAE351C8C}" srcId="{341FE801-4106-294C-831A-6DF4E279FF91}" destId="{B39E17D8-56E8-A948-823A-6BF4284DEFBB}" srcOrd="4" destOrd="0" parTransId="{00FFA71E-BFBB-2941-9951-6BB3E0083FB0}" sibTransId="{C55F08FF-8F2E-614A-A402-495A14EC238E}"/>
    <dgm:cxn modelId="{332A484A-DA8D-704B-92E6-A7B900731ECB}" srcId="{341FE801-4106-294C-831A-6DF4E279FF91}" destId="{96D930D9-0C31-234B-8A98-F61D2C9DA2A1}" srcOrd="0" destOrd="0" parTransId="{572F0452-011F-2647-906E-C24FBC7BDAE8}" sibTransId="{74092C0E-2191-054B-9F4D-9192981D561B}"/>
    <dgm:cxn modelId="{A553D581-F3C5-5248-881D-5E424D26D7A1}" srcId="{341FE801-4106-294C-831A-6DF4E279FF91}" destId="{8BB741B0-5DEF-CF44-A480-4790F9C807AF}" srcOrd="3" destOrd="0" parTransId="{E3720790-C98E-A946-B034-0FA529C2ABFD}" sibTransId="{36E3CD8E-B209-A34B-BB67-153580E8B45F}"/>
    <dgm:cxn modelId="{5DB3DF88-EA64-5340-B2EB-CC110361ECD0}" srcId="{341FE801-4106-294C-831A-6DF4E279FF91}" destId="{E343E782-6B99-F44E-BB38-FB3D03C2A954}" srcOrd="1" destOrd="0" parTransId="{55D6ED3D-887A-1D47-A4ED-D3807FE67164}" sibTransId="{9B0D85A5-85AE-E746-8FC6-2364CF03A639}"/>
    <dgm:cxn modelId="{B76A4E93-00F1-4819-A20D-C403FB276F05}" type="presOf" srcId="{DEE5E2E0-1C9E-EE44-84A6-1AEF25720347}" destId="{801BC215-CEB0-B948-90F6-97FC32FDA127}" srcOrd="0" destOrd="0" presId="urn:microsoft.com/office/officeart/2005/8/layout/process4"/>
    <dgm:cxn modelId="{2383A9A6-C550-422F-809B-81F16B5A3739}" type="presOf" srcId="{341FE801-4106-294C-831A-6DF4E279FF91}" destId="{58033921-BD91-D344-B94E-352B932D398D}" srcOrd="0" destOrd="0" presId="urn:microsoft.com/office/officeart/2005/8/layout/process4"/>
    <dgm:cxn modelId="{695F78DF-50AE-124B-824B-92BF675DE288}" srcId="{341FE801-4106-294C-831A-6DF4E279FF91}" destId="{DEE5E2E0-1C9E-EE44-84A6-1AEF25720347}" srcOrd="2" destOrd="0" parTransId="{49E60A13-522A-8141-BD39-26C6E6A98157}" sibTransId="{D828DF76-FB87-E043-A307-168104F4E03F}"/>
    <dgm:cxn modelId="{6E3CE3E5-871E-4AD4-8922-8B26C894F91C}" type="presOf" srcId="{E343E782-6B99-F44E-BB38-FB3D03C2A954}" destId="{3EEF34F5-0452-CA4E-B1C9-0939B5F3B33D}" srcOrd="0" destOrd="0" presId="urn:microsoft.com/office/officeart/2005/8/layout/process4"/>
    <dgm:cxn modelId="{25B78EF2-FC8B-47F6-BE3B-4F3ED4875264}" type="presOf" srcId="{B39E17D8-56E8-A948-823A-6BF4284DEFBB}" destId="{50F5E5D0-3D1D-AE46-A303-1A8932C68212}" srcOrd="0" destOrd="0" presId="urn:microsoft.com/office/officeart/2005/8/layout/process4"/>
    <dgm:cxn modelId="{3BAB4CAD-1BA4-4FB6-AFD9-73A813B64564}" type="presParOf" srcId="{58033921-BD91-D344-B94E-352B932D398D}" destId="{3D24CB13-1751-F844-937D-0833A124AD69}" srcOrd="0" destOrd="0" presId="urn:microsoft.com/office/officeart/2005/8/layout/process4"/>
    <dgm:cxn modelId="{152E4AEB-8596-429D-B61B-5B314D138C96}" type="presParOf" srcId="{3D24CB13-1751-F844-937D-0833A124AD69}" destId="{50F5E5D0-3D1D-AE46-A303-1A8932C68212}" srcOrd="0" destOrd="0" presId="urn:microsoft.com/office/officeart/2005/8/layout/process4"/>
    <dgm:cxn modelId="{3A7FC382-317B-4D7B-A75C-DBFDA1415F26}" type="presParOf" srcId="{58033921-BD91-D344-B94E-352B932D398D}" destId="{1812FEDF-E8B6-A54F-B11C-F3B0F71CFBC3}" srcOrd="1" destOrd="0" presId="urn:microsoft.com/office/officeart/2005/8/layout/process4"/>
    <dgm:cxn modelId="{CDAC2F47-D7B6-427E-A707-93F35E690F68}" type="presParOf" srcId="{58033921-BD91-D344-B94E-352B932D398D}" destId="{CCC948E3-FAA2-FD48-A839-72BA7FF037DB}" srcOrd="2" destOrd="0" presId="urn:microsoft.com/office/officeart/2005/8/layout/process4"/>
    <dgm:cxn modelId="{4CFC5CFC-B01A-43A1-ABBB-0CD0E43B5A1E}" type="presParOf" srcId="{CCC948E3-FAA2-FD48-A839-72BA7FF037DB}" destId="{0BB79E3F-7826-9C43-A9C9-8D63A8FBEB6D}" srcOrd="0" destOrd="0" presId="urn:microsoft.com/office/officeart/2005/8/layout/process4"/>
    <dgm:cxn modelId="{A486E982-DEFD-4B65-A966-66B90E19729E}" type="presParOf" srcId="{58033921-BD91-D344-B94E-352B932D398D}" destId="{CD6D5F3C-19B4-D846-B4B3-C2AB6D79DA79}" srcOrd="3" destOrd="0" presId="urn:microsoft.com/office/officeart/2005/8/layout/process4"/>
    <dgm:cxn modelId="{BB8BB6B3-2EBE-401E-B7FE-8B852C4447B8}" type="presParOf" srcId="{58033921-BD91-D344-B94E-352B932D398D}" destId="{8E105973-06D7-5B47-9DBF-862B4B84A601}" srcOrd="4" destOrd="0" presId="urn:microsoft.com/office/officeart/2005/8/layout/process4"/>
    <dgm:cxn modelId="{CD767283-8BCE-4FDF-ACAA-24D6AED65FE0}" type="presParOf" srcId="{8E105973-06D7-5B47-9DBF-862B4B84A601}" destId="{801BC215-CEB0-B948-90F6-97FC32FDA127}" srcOrd="0" destOrd="0" presId="urn:microsoft.com/office/officeart/2005/8/layout/process4"/>
    <dgm:cxn modelId="{B2EE8AA8-9010-47CF-8048-854950A7F7BF}" type="presParOf" srcId="{58033921-BD91-D344-B94E-352B932D398D}" destId="{A16EAC0B-FB3C-EB4E-ACC8-A8A92E2A8B53}" srcOrd="5" destOrd="0" presId="urn:microsoft.com/office/officeart/2005/8/layout/process4"/>
    <dgm:cxn modelId="{52B3178F-87FE-4212-AA72-85BC33756278}" type="presParOf" srcId="{58033921-BD91-D344-B94E-352B932D398D}" destId="{B1D85C34-A534-7F46-B4BF-39827F6492CE}" srcOrd="6" destOrd="0" presId="urn:microsoft.com/office/officeart/2005/8/layout/process4"/>
    <dgm:cxn modelId="{61A5EE3F-34A9-4876-9F68-7C413C786AFE}" type="presParOf" srcId="{B1D85C34-A534-7F46-B4BF-39827F6492CE}" destId="{3EEF34F5-0452-CA4E-B1C9-0939B5F3B33D}" srcOrd="0" destOrd="0" presId="urn:microsoft.com/office/officeart/2005/8/layout/process4"/>
    <dgm:cxn modelId="{9B5ACA1C-51C8-4BB7-97CC-10A95EA9D26A}" type="presParOf" srcId="{58033921-BD91-D344-B94E-352B932D398D}" destId="{CA770899-01DC-B142-AB1A-19390F846970}" srcOrd="7" destOrd="0" presId="urn:microsoft.com/office/officeart/2005/8/layout/process4"/>
    <dgm:cxn modelId="{0C84A6BC-7E28-40C2-9A49-9A702F4DD7C7}" type="presParOf" srcId="{58033921-BD91-D344-B94E-352B932D398D}" destId="{971AB9E4-5AB6-5F48-B83B-47645961318E}" srcOrd="8" destOrd="0" presId="urn:microsoft.com/office/officeart/2005/8/layout/process4"/>
    <dgm:cxn modelId="{DCFE3EF7-0D82-44DC-93A7-DA9D1A067839}" type="presParOf" srcId="{971AB9E4-5AB6-5F48-B83B-47645961318E}" destId="{D8CAE0F9-41BD-174B-A0CF-7E6AD8C93A8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54FEBB-2341-4B70-B05D-8E1876A754C7}" type="doc">
      <dgm:prSet loTypeId="urn:microsoft.com/office/officeart/2005/8/layout/process2" loCatId="process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hr-HR"/>
        </a:p>
      </dgm:t>
    </dgm:pt>
    <dgm:pt modelId="{9E55782C-5AAD-4F02-95FF-96EAF215682A}" type="pres">
      <dgm:prSet presAssocID="{D854FEBB-2341-4B70-B05D-8E1876A754C7}" presName="linearFlow" presStyleCnt="0">
        <dgm:presLayoutVars>
          <dgm:resizeHandles val="exact"/>
        </dgm:presLayoutVars>
      </dgm:prSet>
      <dgm:spPr/>
    </dgm:pt>
  </dgm:ptLst>
  <dgm:cxnLst>
    <dgm:cxn modelId="{0E6017D5-6A76-4FBA-8AC5-C4D71E21F919}" type="presOf" srcId="{D854FEBB-2341-4B70-B05D-8E1876A754C7}" destId="{9E55782C-5AAD-4F02-95FF-96EAF215682A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54FEBB-2341-4B70-B05D-8E1876A754C7}" type="doc">
      <dgm:prSet loTypeId="urn:microsoft.com/office/officeart/2005/8/layout/process2" loCatId="process" qsTypeId="urn:microsoft.com/office/officeart/2005/8/quickstyle/3d1" qsCatId="3D" csTypeId="urn:microsoft.com/office/officeart/2005/8/colors/accent5_5" csCatId="accent5" phldr="1"/>
      <dgm:spPr/>
      <dgm:t>
        <a:bodyPr/>
        <a:lstStyle/>
        <a:p>
          <a:endParaRPr lang="hr-HR"/>
        </a:p>
      </dgm:t>
    </dgm:pt>
    <dgm:pt modelId="{9E55782C-5AAD-4F02-95FF-96EAF215682A}" type="pres">
      <dgm:prSet presAssocID="{D854FEBB-2341-4B70-B05D-8E1876A754C7}" presName="linearFlow" presStyleCnt="0">
        <dgm:presLayoutVars>
          <dgm:resizeHandles val="exact"/>
        </dgm:presLayoutVars>
      </dgm:prSet>
      <dgm:spPr/>
    </dgm:pt>
  </dgm:ptLst>
  <dgm:cxnLst>
    <dgm:cxn modelId="{0E6017D5-6A76-4FBA-8AC5-C4D71E21F919}" type="presOf" srcId="{D854FEBB-2341-4B70-B05D-8E1876A754C7}" destId="{9E55782C-5AAD-4F02-95FF-96EAF215682A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BFDCF9-C7D4-3E4E-9402-B865B22CBAA1}">
      <dsp:nvSpPr>
        <dsp:cNvPr id="0" name=""/>
        <dsp:cNvSpPr/>
      </dsp:nvSpPr>
      <dsp:spPr>
        <a:xfrm>
          <a:off x="0" y="4306140"/>
          <a:ext cx="6172199" cy="56517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Prikaz dobivenih rezultata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0" y="4306140"/>
        <a:ext cx="6172199" cy="565178"/>
      </dsp:txXfrm>
    </dsp:sp>
    <dsp:sp modelId="{C951E667-BBB6-CC4B-AB5B-C93B6EA31D19}">
      <dsp:nvSpPr>
        <dsp:cNvPr id="0" name=""/>
        <dsp:cNvSpPr/>
      </dsp:nvSpPr>
      <dsp:spPr>
        <a:xfrm rot="10800000">
          <a:off x="0" y="3445373"/>
          <a:ext cx="6172199" cy="869244"/>
        </a:xfrm>
        <a:prstGeom prst="upArrowCallou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Analiza podataka i izvođenje zaključka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3445373"/>
        <a:ext cx="6172199" cy="564809"/>
      </dsp:txXfrm>
    </dsp:sp>
    <dsp:sp modelId="{D7E6DC3C-31F4-0B40-B30A-069CEFE1F3CE}">
      <dsp:nvSpPr>
        <dsp:cNvPr id="0" name=""/>
        <dsp:cNvSpPr/>
      </dsp:nvSpPr>
      <dsp:spPr>
        <a:xfrm rot="10800000">
          <a:off x="0" y="2584606"/>
          <a:ext cx="6172199" cy="869244"/>
        </a:xfrm>
        <a:prstGeom prst="upArrowCallou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Testiranje hipoteze - provedba eksperimenta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2584606"/>
        <a:ext cx="6172199" cy="564809"/>
      </dsp:txXfrm>
    </dsp:sp>
    <dsp:sp modelId="{6D72C36B-812A-CA4F-B199-BF98B7A51AF0}">
      <dsp:nvSpPr>
        <dsp:cNvPr id="0" name=""/>
        <dsp:cNvSpPr/>
      </dsp:nvSpPr>
      <dsp:spPr>
        <a:xfrm rot="10800000">
          <a:off x="0" y="1723839"/>
          <a:ext cx="6172199" cy="869244"/>
        </a:xfrm>
        <a:prstGeom prst="upArrowCallou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 dirty="0">
              <a:solidFill>
                <a:schemeClr val="bg1"/>
              </a:solidFill>
            </a:rPr>
            <a:t>Izrada – definiranje hipoteze</a:t>
          </a:r>
          <a:endParaRPr lang="en-US" sz="2400" kern="1200" dirty="0">
            <a:solidFill>
              <a:schemeClr val="bg1"/>
            </a:solidFill>
          </a:endParaRPr>
        </a:p>
      </dsp:txBody>
      <dsp:txXfrm rot="10800000">
        <a:off x="0" y="1723839"/>
        <a:ext cx="6172199" cy="564809"/>
      </dsp:txXfrm>
    </dsp:sp>
    <dsp:sp modelId="{70ABA3C3-B30F-3840-B349-7786D11CCFB7}">
      <dsp:nvSpPr>
        <dsp:cNvPr id="0" name=""/>
        <dsp:cNvSpPr/>
      </dsp:nvSpPr>
      <dsp:spPr>
        <a:xfrm rot="10800000">
          <a:off x="0" y="863072"/>
          <a:ext cx="6172199" cy="869244"/>
        </a:xfrm>
        <a:prstGeom prst="upArrowCallou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 dirty="0">
              <a:solidFill>
                <a:schemeClr val="bg1"/>
              </a:solidFill>
            </a:rPr>
            <a:t>Dosadašnje spoznaje (literatura, Internet)</a:t>
          </a:r>
          <a:endParaRPr lang="en-US" sz="2400" kern="1200" dirty="0">
            <a:solidFill>
              <a:schemeClr val="bg1"/>
            </a:solidFill>
          </a:endParaRPr>
        </a:p>
      </dsp:txBody>
      <dsp:txXfrm rot="10800000">
        <a:off x="0" y="863072"/>
        <a:ext cx="6172199" cy="564809"/>
      </dsp:txXfrm>
    </dsp:sp>
    <dsp:sp modelId="{D8CAE0F9-41BD-174B-A0CF-7E6AD8C93A8D}">
      <dsp:nvSpPr>
        <dsp:cNvPr id="0" name=""/>
        <dsp:cNvSpPr/>
      </dsp:nvSpPr>
      <dsp:spPr>
        <a:xfrm rot="10800000">
          <a:off x="0" y="0"/>
          <a:ext cx="6172199" cy="869244"/>
        </a:xfrm>
        <a:prstGeom prst="upArrowCallou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 dirty="0">
              <a:solidFill>
                <a:schemeClr val="bg1"/>
              </a:solidFill>
            </a:rPr>
            <a:t>Postavljanje pitanja</a:t>
          </a:r>
          <a:endParaRPr lang="en-US" sz="2400" kern="1200" dirty="0">
            <a:solidFill>
              <a:schemeClr val="bg1"/>
            </a:solidFill>
          </a:endParaRPr>
        </a:p>
      </dsp:txBody>
      <dsp:txXfrm rot="10800000">
        <a:off x="0" y="0"/>
        <a:ext cx="6172199" cy="5648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5E5D0-3D1D-AE46-A303-1A8932C68212}">
      <dsp:nvSpPr>
        <dsp:cNvPr id="0" name=""/>
        <dsp:cNvSpPr/>
      </dsp:nvSpPr>
      <dsp:spPr>
        <a:xfrm>
          <a:off x="0" y="4184751"/>
          <a:ext cx="6172199" cy="6865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Razmjena rješenja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0" y="4184751"/>
        <a:ext cx="6172199" cy="686543"/>
      </dsp:txXfrm>
    </dsp:sp>
    <dsp:sp modelId="{0BB79E3F-7826-9C43-A9C9-8D63A8FBEB6D}">
      <dsp:nvSpPr>
        <dsp:cNvPr id="0" name=""/>
        <dsp:cNvSpPr/>
      </dsp:nvSpPr>
      <dsp:spPr>
        <a:xfrm rot="10800000">
          <a:off x="0" y="3139146"/>
          <a:ext cx="6172199" cy="1055903"/>
        </a:xfrm>
        <a:prstGeom prst="upArrowCallou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Izgradnja, preoblikovanje, testiranje i procjena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3139146"/>
        <a:ext cx="6172199" cy="686094"/>
      </dsp:txXfrm>
    </dsp:sp>
    <dsp:sp modelId="{801BC215-CEB0-B948-90F6-97FC32FDA127}">
      <dsp:nvSpPr>
        <dsp:cNvPr id="0" name=""/>
        <dsp:cNvSpPr/>
      </dsp:nvSpPr>
      <dsp:spPr>
        <a:xfrm rot="10800000">
          <a:off x="0" y="2093540"/>
          <a:ext cx="6172199" cy="1055903"/>
        </a:xfrm>
        <a:prstGeom prst="upArrowCallou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Izbor jedinstvenog rješenja (dizajn)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2093540"/>
        <a:ext cx="6172199" cy="686094"/>
      </dsp:txXfrm>
    </dsp:sp>
    <dsp:sp modelId="{3EEF34F5-0452-CA4E-B1C9-0939B5F3B33D}">
      <dsp:nvSpPr>
        <dsp:cNvPr id="0" name=""/>
        <dsp:cNvSpPr/>
      </dsp:nvSpPr>
      <dsp:spPr>
        <a:xfrm rot="10800000">
          <a:off x="0" y="1047935"/>
          <a:ext cx="6172199" cy="1055903"/>
        </a:xfrm>
        <a:prstGeom prst="upArrowCallou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Razvijanje više ideja (oluja ideja)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1047935"/>
        <a:ext cx="6172199" cy="686094"/>
      </dsp:txXfrm>
    </dsp:sp>
    <dsp:sp modelId="{D8CAE0F9-41BD-174B-A0CF-7E6AD8C93A8D}">
      <dsp:nvSpPr>
        <dsp:cNvPr id="0" name=""/>
        <dsp:cNvSpPr/>
      </dsp:nvSpPr>
      <dsp:spPr>
        <a:xfrm rot="10800000">
          <a:off x="0" y="0"/>
          <a:ext cx="6172199" cy="1055903"/>
        </a:xfrm>
        <a:prstGeom prst="upArrowCallou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400" kern="1200">
              <a:solidFill>
                <a:schemeClr val="tx1"/>
              </a:solidFill>
            </a:rPr>
            <a:t>Uočavanje problema</a:t>
          </a:r>
          <a:endParaRPr lang="en-US" sz="2400" kern="1200" dirty="0">
            <a:solidFill>
              <a:schemeClr val="tx1"/>
            </a:solidFill>
          </a:endParaRPr>
        </a:p>
      </dsp:txBody>
      <dsp:txXfrm rot="10800000">
        <a:off x="0" y="0"/>
        <a:ext cx="6172199" cy="686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934BE-CE74-4DD5-B479-5B8620564814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41051-CB1A-4B83-8085-317BA3593D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90353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1&amp;v=vSAXJCPC5C4&amp;feature=emb_logo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0F9FC1-C14A-4CBE-BB71-F18B6348A4A1}" type="slidenum">
              <a:rPr lang="hr-HR" altLang="sr-Latn-RS" smtClean="0"/>
              <a:pPr>
                <a:defRPr/>
              </a:pPr>
              <a:t>1</a:t>
            </a:fld>
            <a:endParaRPr lang="hr-HR" altLang="sr-Latn-RS" dirty="0"/>
          </a:p>
        </p:txBody>
      </p:sp>
    </p:spTree>
    <p:extLst>
      <p:ext uri="{BB962C8B-B14F-4D97-AF65-F5344CB8AC3E}">
        <p14:creationId xmlns:p14="http://schemas.microsoft.com/office/powerpoint/2010/main" val="1789049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1773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>
                <a:hlinkClick r:id="rId3"/>
              </a:rPr>
              <a:t>https://www.youtube.com/watch?time_continue=1&amp;v=vSAXJCPC5C4&amp;feature=emb_logo</a:t>
            </a:r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77859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9921D9FC-7A04-4701-91BB-698B786D97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B90CB09D-AAF6-49D0-AECE-9E13B7375B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r-HR" altLang="sr-Latn-R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180DFC45-195F-4DC8-9129-5B59EBA196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CB768D1-E966-45F2-B88D-5AFE7F3C0864}" type="slidenum">
              <a:rPr lang="hr-HR" altLang="sr-Latn-RS" smtClean="0"/>
              <a:pPr>
                <a:spcBef>
                  <a:spcPct val="0"/>
                </a:spcBef>
              </a:pPr>
              <a:t>25</a:t>
            </a:fld>
            <a:endParaRPr lang="hr-HR" altLang="sr-Latn-R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0F9FC1-C14A-4CBE-BB71-F18B6348A4A1}" type="slidenum">
              <a:rPr lang="hr-HR" altLang="sr-Latn-RS" smtClean="0"/>
              <a:pPr>
                <a:defRPr/>
              </a:pPr>
              <a:t>2</a:t>
            </a:fld>
            <a:endParaRPr lang="hr-HR" altLang="sr-Latn-RS" dirty="0"/>
          </a:p>
        </p:txBody>
      </p:sp>
    </p:spTree>
    <p:extLst>
      <p:ext uri="{BB962C8B-B14F-4D97-AF65-F5344CB8AC3E}">
        <p14:creationId xmlns:p14="http://schemas.microsoft.com/office/powerpoint/2010/main" val="2423277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9842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8299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8CC3AE23-E48B-445A-BF63-C25C77DEFA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3A44712F-2471-4E7F-8CAC-6EF6D460F71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r-Latn-RS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703DBC38-884A-4352-8397-75CF10DAD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4DDF1D-2F79-439A-9EB6-3A0C910C9254}" type="slidenum">
              <a:rPr lang="en-US" altLang="sr-Latn-RS" smtClean="0"/>
              <a:pPr>
                <a:spcBef>
                  <a:spcPct val="0"/>
                </a:spcBef>
              </a:pPr>
              <a:t>6</a:t>
            </a:fld>
            <a:endParaRPr lang="en-US" altLang="sr-Latn-RS" dirty="0"/>
          </a:p>
        </p:txBody>
      </p:sp>
    </p:spTree>
    <p:extLst>
      <p:ext uri="{BB962C8B-B14F-4D97-AF65-F5344CB8AC3E}">
        <p14:creationId xmlns:p14="http://schemas.microsoft.com/office/powerpoint/2010/main" val="234597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0845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7825041-4573-4DB1-9BDD-0940B0D055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A899A901-9371-4DAB-B527-833279DFA7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r-HR" altLang="sr-Latn-RS" dirty="0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3FBD4B43-D66D-4686-BD36-3EA867A64B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754B26-50EA-4CB7-B1F4-11348602144B}" type="slidenum">
              <a:rPr lang="hr-HR" altLang="sr-Latn-RS" smtClean="0"/>
              <a:pPr>
                <a:spcBef>
                  <a:spcPct val="0"/>
                </a:spcBef>
              </a:pPr>
              <a:t>13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873526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9101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41051-CB1A-4B83-8085-317BA3593D73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9991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B6CBEA-0F75-4960-B8EE-D3E385184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2B2C885-FC2E-436F-BD24-047A05040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040BF65-1B39-4E6E-B339-8C19D1779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BDC45B4-8D45-4224-A82F-0F9790BC3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F1AA591-52ED-40ED-8218-5DCB54D05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3961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01A9EB-989B-4D64-8739-DA71410C8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5AC64AA-87E0-45A7-8613-73C21C8DCC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A07CDE3-8F44-40BE-8CC8-E5D70E7E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7E5A916-610D-43C9-8742-B4F383F1B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41E5920-9280-4869-A26D-41E68318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849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D8CDA9A-5585-4BCB-93A2-D11AFCBFE5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F916835-7C69-4A9B-A24D-1434A8620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E651BE1-802E-4C45-895F-0C1A07CFE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41A9E07-5A67-452B-962F-AA1176A03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BC30BF9-75D7-422B-8C5C-51440B219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531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B7E977-3F54-4B53-B66B-FF631D8A9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D3669F7-2626-4F2A-B52E-8A9F0DC0A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9955493-10DF-4617-83AC-B9210525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15D745-B1E4-423C-8375-7284FA45F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E6299F3-56E9-446F-BB04-6139866FD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7683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4BEF059-3A37-41F2-A842-B3D2554C8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6BAB5E8-E56E-4736-9A78-D8B5CFB34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818CA75-95B7-4470-9322-15D5EBB14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9A8359C-E7CF-4312-9307-58950238C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485A93B-45E7-41D9-816C-8C7706F7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7060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7E078B-3655-4912-993A-E8300A061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3E50EB6-35D0-4AAF-829C-49E76B1148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6EF314A-98D2-4F4A-BF71-E86DC0AE4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AF5B487-D596-4DC7-8EA0-02A75490A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48D034B-3606-4F50-9743-2B901D4C9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58CD295-5605-4528-B304-022E4ACE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9315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EAF9FD4-07F5-4AB6-9D95-E3474C897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2568294-59DD-4EA1-B553-7FD6ECEE8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0FDD496-817A-460A-BFB8-D8B6F8415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407A4864-A6D9-446C-BF45-E841F56CF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12C6089-6EB2-41FD-BD1F-FB3D96113D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6E07256E-BE45-4B7A-84B4-C0164AC36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C3A08C9-3E80-41E0-8870-0B74E9F51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B65E4A3-E493-4C32-86BB-8E1344E8E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384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3C6E1-EE5B-4E3D-BDBE-CC5A01DEE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23164341-7D7C-44D9-9722-BA3D1022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E8CBA6F-F301-4390-A9A6-FF7529F39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C3AB9B19-1F17-4A87-BECA-FF8666862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015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D14017A-8386-45A2-B3AF-55C3F725D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5C2D91F-7852-4AAB-A170-A3ABB8E6E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4CE2D0D-51AF-4EC1-A228-B2E13E83A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8307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53076D-9535-4273-A6CE-7F544A84C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542B69-88A4-4A8E-8650-D9A904A5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2DD4ED9-035D-4FAC-B65E-7CB9CA7CD7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4BF79B7-B0D9-4EB6-9290-B2A8BF2EF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AE7A4A3-F91B-4EDA-986C-1FA32D97B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A4F7887-1D98-4AFA-A657-2B8CE0EF0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516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16E776-20CA-45C9-9929-4D08B2D50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020D4C5-DBC5-483D-92C2-DFE7C5A33E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C703C96-A7B8-4740-B10E-92EFC5813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B1E4808-32FD-40CA-9DF8-7E97ECD0D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13131B9-A985-4615-885B-0E5D24209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7483288-D12C-4736-BD2A-B4BD29874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685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D71C8178-E7F4-4731-A6EE-7F0DD9109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FE433DD-B464-4C88-ADE9-6C74ADA20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553A9C6-223D-4A0B-A78D-104B934A27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19AA0-D5D8-405B-B7D7-B7191C433495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6E278A5-0474-482B-85E1-FAEF819FAB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939CEF2-3924-4B03-BCCD-24CA01FF1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95E8C-65BD-4F7A-AA4A-B3367A6FA0E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65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6R4irXX9tE" TargetMode="External"/><Relationship Id="rId2" Type="http://schemas.openxmlformats.org/officeDocument/2006/relationships/hyperlink" Target="https://www.youtube.com/watch?v=2t20vL9HUh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pmf.unizg.hr/primateh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k0ncvvot6usx5xu4d.kinstacdn.com/wp-content/uploads/2018/12/Zemlje-sudionice.pd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timss.bc.edu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hyperlink" Target="https://kitteens.org/" TargetMode="External"/><Relationship Id="rId18" Type="http://schemas.openxmlformats.org/officeDocument/2006/relationships/image" Target="../media/image25.png"/><Relationship Id="rId3" Type="http://schemas.openxmlformats.org/officeDocument/2006/relationships/hyperlink" Target="http://www.jobstem.eu/home-1/" TargetMode="External"/><Relationship Id="rId7" Type="http://schemas.openxmlformats.org/officeDocument/2006/relationships/hyperlink" Target="http://gimnazija-nova-gradiska.skole.hr/upload/gimnazija-nova-gradiska/images/static3/891/File/stem%20info.docx" TargetMode="External"/><Relationship Id="rId12" Type="http://schemas.openxmlformats.org/officeDocument/2006/relationships/image" Target="../media/image22.png"/><Relationship Id="rId17" Type="http://schemas.openxmlformats.org/officeDocument/2006/relationships/hyperlink" Target="https://stemzasvakog.wixsite.com/stemzasvakog" TargetMode="External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hyperlink" Target="https://www.novilist.hr/rijeka-regija/rijeka/prva-rijecka-hrvatska-gimnazija-razvila-pet-kurikuluma-fakultativne-nastave-prirodnih-predmeta/" TargetMode="External"/><Relationship Id="rId5" Type="http://schemas.openxmlformats.org/officeDocument/2006/relationships/hyperlink" Target="http://stemsolution.weebly.com/" TargetMode="External"/><Relationship Id="rId15" Type="http://schemas.openxmlformats.org/officeDocument/2006/relationships/hyperlink" Target="https://www.racunalo.com/zajedno-smo-jaci-hrvatski-telekom-raspisuje-donacijski-natjecaj-za-najbolje-stem-projekte/" TargetMode="External"/><Relationship Id="rId10" Type="http://schemas.openxmlformats.org/officeDocument/2006/relationships/image" Target="../media/image21.jpeg"/><Relationship Id="rId4" Type="http://schemas.openxmlformats.org/officeDocument/2006/relationships/image" Target="../media/image18.png"/><Relationship Id="rId9" Type="http://schemas.openxmlformats.org/officeDocument/2006/relationships/hyperlink" Target="https://croatianmakers.hr/hr/stem-revolucija/" TargetMode="External"/><Relationship Id="rId1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giverse.com/thing:51030" TargetMode="External"/><Relationship Id="rId7" Type="http://schemas.openxmlformats.org/officeDocument/2006/relationships/hyperlink" Target="https://creativecommons.org/licenses/by-nd/3.0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ommieonassis.blogspot.com/2012/05/teacher-appreciation-20-gift-ideas.html" TargetMode="External"/><Relationship Id="rId5" Type="http://schemas.openxmlformats.org/officeDocument/2006/relationships/image" Target="../media/image27.jpg"/><Relationship Id="rId4" Type="http://schemas.openxmlformats.org/officeDocument/2006/relationships/hyperlink" Target="https://creativecommons.org/licenses/by/3.0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vvo.hr/medunarodna-istrazivanja/timss/" TargetMode="External"/><Relationship Id="rId13" Type="http://schemas.openxmlformats.org/officeDocument/2006/relationships/hyperlink" Target="http://stem-edu-hr.weebly.com/erasmus--project-pollution-find-a-stem-solution.html" TargetMode="External"/><Relationship Id="rId3" Type="http://schemas.openxmlformats.org/officeDocument/2006/relationships/hyperlink" Target="https://www.livescience.com/43296-what-is-stem-education.html" TargetMode="External"/><Relationship Id="rId7" Type="http://schemas.openxmlformats.org/officeDocument/2006/relationships/hyperlink" Target="https://www.niche.com/blog/stem-vs-steam-vs-stream/" TargetMode="External"/><Relationship Id="rId12" Type="http://schemas.openxmlformats.org/officeDocument/2006/relationships/hyperlink" Target="http://www.jobstem.eu/home-1/" TargetMode="External"/><Relationship Id="rId2" Type="http://schemas.openxmlformats.org/officeDocument/2006/relationships/hyperlink" Target="https://www.ed.gov/ste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pstan.be/trends-in-learning-stem-steam-stream-a-battle-of-acronyms/" TargetMode="External"/><Relationship Id="rId11" Type="http://schemas.openxmlformats.org/officeDocument/2006/relationships/hyperlink" Target="http://vijesti.hrt.hr/370908/poduprite-stem-revoluciju-u-hrvatskim-skolama" TargetMode="External"/><Relationship Id="rId5" Type="http://schemas.openxmlformats.org/officeDocument/2006/relationships/hyperlink" Target="https://www.youtube.com/watch?time_continue=1&amp;v=vSAXJCPC5C4&amp;feature=emb_logo" TargetMode="External"/><Relationship Id="rId15" Type="http://schemas.openxmlformats.org/officeDocument/2006/relationships/hyperlink" Target="https://kitteens.org/" TargetMode="External"/><Relationship Id="rId10" Type="http://schemas.openxmlformats.org/officeDocument/2006/relationships/hyperlink" Target="https://funacademy.fi/stem-steam-and-stream/" TargetMode="External"/><Relationship Id="rId4" Type="http://schemas.openxmlformats.org/officeDocument/2006/relationships/hyperlink" Target="https://edtechmagazine.com/k12/article/2017/08/history-stem-vs-steam-education-and-rise-stream" TargetMode="External"/><Relationship Id="rId9" Type="http://schemas.openxmlformats.org/officeDocument/2006/relationships/hyperlink" Target="https://tinker.ly/the-difference-between-stem-steam-and-stream/" TargetMode="External"/><Relationship Id="rId14" Type="http://schemas.openxmlformats.org/officeDocument/2006/relationships/hyperlink" Target="http://www.srednja.hr/studenti/vijesti/maturanti-i-dalje-idu-linijom-manjeg-otpora-stem-izbjegavaju-zbog-lakseg-diplomiranj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topic/STEM-educ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itteens.org/vukovar-16-02-2019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">
            <a:extLst>
              <a:ext uri="{FF2B5EF4-FFF2-40B4-BE49-F238E27FC236}">
                <a16:creationId xmlns:a16="http://schemas.microsoft.com/office/drawing/2014/main" id="{AE7E682A-65C7-482C-99F7-BA6BB95BD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27" y="4354898"/>
            <a:ext cx="114792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r-HR" sz="2400" dirty="0"/>
              <a:t>Stručno usavršavanje voditelja županijskih stručnih vijeća </a:t>
            </a:r>
            <a:br>
              <a:rPr lang="hr-HR" sz="2400" dirty="0"/>
            </a:br>
            <a:r>
              <a:rPr lang="hr-HR" sz="2400" dirty="0"/>
              <a:t>učitelja tehničke kulture </a:t>
            </a:r>
            <a:br>
              <a:rPr lang="hr-HR" sz="2400" dirty="0"/>
            </a:br>
            <a:endParaRPr lang="hr-HR" sz="24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r-HR" sz="2400" dirty="0"/>
              <a:t>Nacionalni centar tehničke kulture, Kraljevica, od 6. do 10. srpnja 2020.</a:t>
            </a:r>
            <a:endParaRPr lang="hr-HR" altLang="sr-Latn-RS" sz="1800" b="1" dirty="0">
              <a:latin typeface="Bahnschrift Light" panose="020B0502040204020203" pitchFamily="34" charset="0"/>
            </a:endParaRPr>
          </a:p>
        </p:txBody>
      </p:sp>
      <p:sp>
        <p:nvSpPr>
          <p:cNvPr id="14340" name="AutoShape 5" descr="Slikovni rezultat za stem">
            <a:extLst>
              <a:ext uri="{FF2B5EF4-FFF2-40B4-BE49-F238E27FC236}">
                <a16:creationId xmlns:a16="http://schemas.microsoft.com/office/drawing/2014/main" id="{0036AF11-5BDE-476C-8025-5627F87784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45943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 dirty="0"/>
          </a:p>
        </p:txBody>
      </p:sp>
      <p:sp>
        <p:nvSpPr>
          <p:cNvPr id="14341" name="AutoShape 7" descr="Slikovni rezultat za stem">
            <a:extLst>
              <a:ext uri="{FF2B5EF4-FFF2-40B4-BE49-F238E27FC236}">
                <a16:creationId xmlns:a16="http://schemas.microsoft.com/office/drawing/2014/main" id="{B9253D67-96B5-4E28-AC46-9F09282A51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20863" y="-30703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 dirty="0"/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B3010F90-422F-4C7F-B576-37457148DA24}"/>
              </a:ext>
            </a:extLst>
          </p:cNvPr>
          <p:cNvSpPr txBox="1"/>
          <p:nvPr/>
        </p:nvSpPr>
        <p:spPr>
          <a:xfrm>
            <a:off x="6741671" y="5904254"/>
            <a:ext cx="5286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latin typeface="Calibri" panose="020F0502020204030204" pitchFamily="34" charset="0"/>
              </a:rPr>
              <a:t>viša savjetnica Viktorija Vranešić, prof.</a:t>
            </a:r>
          </a:p>
          <a:p>
            <a:r>
              <a:rPr lang="hr-HR" sz="2400" dirty="0">
                <a:latin typeface="Calibri" panose="020F0502020204030204" pitchFamily="34" charset="0"/>
              </a:rPr>
              <a:t>Agencija za odgoj i obrazovanje</a:t>
            </a:r>
          </a:p>
        </p:txBody>
      </p:sp>
      <p:pic>
        <p:nvPicPr>
          <p:cNvPr id="4" name="Slika 3" descr="Slika na kojoj se prikazuje svijetlo, crtež&#10;&#10;Opis je automatski generiran">
            <a:extLst>
              <a:ext uri="{FF2B5EF4-FFF2-40B4-BE49-F238E27FC236}">
                <a16:creationId xmlns:a16="http://schemas.microsoft.com/office/drawing/2014/main" id="{60B14C00-4A1B-455A-ACCB-A961D4B9E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663" y="122749"/>
            <a:ext cx="8529043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21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890" name="Naslov 1">
            <a:extLst>
              <a:ext uri="{FF2B5EF4-FFF2-40B4-BE49-F238E27FC236}">
                <a16:creationId xmlns:a16="http://schemas.microsoft.com/office/drawing/2014/main" id="{90C68ECA-34C1-48B2-90D8-108014DB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 altLang="sr-Latn-RS" dirty="0">
                <a:solidFill>
                  <a:srgbClr val="FFFFFF"/>
                </a:solidFill>
              </a:rPr>
              <a:t>PLANIRANJE STEM NASTAVE</a:t>
            </a:r>
          </a:p>
        </p:txBody>
      </p:sp>
      <p:sp>
        <p:nvSpPr>
          <p:cNvPr id="60419" name="Rezervirano mjesto sadržaja 2">
            <a:extLst>
              <a:ext uri="{FF2B5EF4-FFF2-40B4-BE49-F238E27FC236}">
                <a16:creationId xmlns:a16="http://schemas.microsoft.com/office/drawing/2014/main" id="{26BBFAA7-B00C-4F1F-8731-249B812DE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696100"/>
            <a:ext cx="6525220" cy="5710965"/>
          </a:xfrm>
        </p:spPr>
        <p:txBody>
          <a:bodyPr anchor="ctr">
            <a:noAutofit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usmjerena je  na rješavanje problema realnog svijeta.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temelji se na metodi znanstvenog  i inženjerskog rada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uvodi učenike </a:t>
            </a:r>
            <a:r>
              <a:rPr lang="en-US" altLang="sr-Latn-RS" dirty="0">
                <a:latin typeface="+mj-lt"/>
              </a:rPr>
              <a:t>u </a:t>
            </a:r>
            <a:r>
              <a:rPr lang="hr-HR" altLang="sr-Latn-RS" dirty="0">
                <a:latin typeface="+mj-lt"/>
              </a:rPr>
              <a:t>praktično</a:t>
            </a:r>
            <a:r>
              <a:rPr lang="en-US" altLang="sr-Latn-RS" dirty="0">
                <a:latin typeface="+mj-lt"/>
              </a:rPr>
              <a:t> i </a:t>
            </a:r>
            <a:r>
              <a:rPr lang="hr-HR" altLang="sr-Latn-RS" dirty="0">
                <a:latin typeface="+mj-lt"/>
              </a:rPr>
              <a:t>otvoreno</a:t>
            </a:r>
            <a:r>
              <a:rPr lang="en-US" altLang="sr-Latn-RS" dirty="0">
                <a:latin typeface="+mj-lt"/>
              </a:rPr>
              <a:t> </a:t>
            </a:r>
            <a:r>
              <a:rPr lang="hr-HR" altLang="sr-Latn-RS" dirty="0">
                <a:latin typeface="+mj-lt"/>
              </a:rPr>
              <a:t>istraživanje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uključuju učenike u timski rad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primjenjuje matematička i znanstvena načela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hr-HR" altLang="sr-Latn-RS" dirty="0">
                <a:latin typeface="+mj-lt"/>
              </a:rPr>
              <a:t>uključuje više točnih rješenja, ali i neuspjeh kao nužan dio učenja</a:t>
            </a:r>
          </a:p>
        </p:txBody>
      </p:sp>
    </p:spTree>
    <p:extLst>
      <p:ext uri="{BB962C8B-B14F-4D97-AF65-F5344CB8AC3E}">
        <p14:creationId xmlns:p14="http://schemas.microsoft.com/office/powerpoint/2010/main" val="95920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890" name="Naslov 1">
            <a:extLst>
              <a:ext uri="{FF2B5EF4-FFF2-40B4-BE49-F238E27FC236}">
                <a16:creationId xmlns:a16="http://schemas.microsoft.com/office/drawing/2014/main" id="{90C68ECA-34C1-48B2-90D8-108014DB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 altLang="sr-Latn-RS" dirty="0">
                <a:solidFill>
                  <a:srgbClr val="FFFFFF"/>
                </a:solidFill>
              </a:rPr>
              <a:t>PLANIRANJE NASTAVE</a:t>
            </a:r>
            <a:br>
              <a:rPr lang="hr-HR" altLang="sr-Latn-RS" dirty="0">
                <a:solidFill>
                  <a:srgbClr val="FFFFFF"/>
                </a:solidFill>
              </a:rPr>
            </a:br>
            <a:br>
              <a:rPr lang="hr-HR" altLang="sr-Latn-RS" dirty="0">
                <a:solidFill>
                  <a:srgbClr val="FFFFFF"/>
                </a:solidFill>
              </a:rPr>
            </a:br>
            <a:r>
              <a:rPr lang="hr-HR" altLang="sr-Latn-RS" dirty="0">
                <a:solidFill>
                  <a:schemeClr val="bg1"/>
                </a:solidFill>
              </a:rPr>
              <a:t>Znanstvena metoda</a:t>
            </a:r>
          </a:p>
        </p:txBody>
      </p:sp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DFA15C9B-EEC9-45B4-8638-3C6BE22B5C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9253842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99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CAE0F9-41BD-174B-A0CF-7E6AD8C93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D8CAE0F9-41BD-174B-A0CF-7E6AD8C93A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0ABA3C3-B30F-3840-B349-7786D11CC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70ABA3C3-B30F-3840-B349-7786D11CCF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D72C36B-812A-CA4F-B199-BF98B7A51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6D72C36B-812A-CA4F-B199-BF98B7A51A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E6DC3C-31F4-0B40-B30A-069CEFE1F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D7E6DC3C-31F4-0B40-B30A-069CEFE1F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951E667-BBB6-CC4B-AB5B-C93B6EA31D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C951E667-BBB6-CC4B-AB5B-C93B6EA31D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3BFDCF9-C7D4-3E4E-9402-B865B22CBA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C3BFDCF9-C7D4-3E4E-9402-B865B22CBA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lvl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890" name="Naslov 1">
            <a:extLst>
              <a:ext uri="{FF2B5EF4-FFF2-40B4-BE49-F238E27FC236}">
                <a16:creationId xmlns:a16="http://schemas.microsoft.com/office/drawing/2014/main" id="{90C68ECA-34C1-48B2-90D8-108014DB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 altLang="sr-Latn-RS" dirty="0">
                <a:solidFill>
                  <a:srgbClr val="FFFFFF"/>
                </a:solidFill>
              </a:rPr>
              <a:t>PLANIRANJE NASTAVE</a:t>
            </a:r>
            <a:br>
              <a:rPr lang="hr-HR" altLang="sr-Latn-RS" dirty="0">
                <a:solidFill>
                  <a:srgbClr val="FFFFFF"/>
                </a:solidFill>
              </a:rPr>
            </a:br>
            <a:r>
              <a:rPr lang="hr-HR" dirty="0">
                <a:solidFill>
                  <a:schemeClr val="bg1"/>
                </a:solidFill>
              </a:rPr>
              <a:t>Inženjerski pristup</a:t>
            </a:r>
            <a:endParaRPr lang="hr-HR" altLang="sr-Latn-RS" dirty="0">
              <a:solidFill>
                <a:schemeClr val="bg1"/>
              </a:solidFill>
            </a:endParaRPr>
          </a:p>
        </p:txBody>
      </p:sp>
      <p:graphicFrame>
        <p:nvGraphicFramePr>
          <p:cNvPr id="11" name="Content Placeholder 4">
            <a:extLst>
              <a:ext uri="{FF2B5EF4-FFF2-40B4-BE49-F238E27FC236}">
                <a16:creationId xmlns:a16="http://schemas.microsoft.com/office/drawing/2014/main" id="{1C32C40B-95A5-49DD-AB7B-32A5F9DC82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0545741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292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CAE0F9-41BD-174B-A0CF-7E6AD8C93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D8CAE0F9-41BD-174B-A0CF-7E6AD8C93A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EEF34F5-0452-CA4E-B1C9-0939B5F3B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3EEF34F5-0452-CA4E-B1C9-0939B5F3B3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01BC215-CEB0-B948-90F6-97FC32FDA1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801BC215-CEB0-B948-90F6-97FC32FDA1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BB79E3F-7826-9C43-A9C9-8D63A8FBEB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0BB79E3F-7826-9C43-A9C9-8D63A8FBEB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0F5E5D0-3D1D-AE46-A303-1A8932C682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50F5E5D0-3D1D-AE46-A303-1A8932C682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A44CB4EE-83AD-4C56-872E-1E3F03E70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255E12D-D5B1-4FC4-8749-107188960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42164" y="-1"/>
            <a:ext cx="759618" cy="6858000"/>
          </a:xfrm>
          <a:custGeom>
            <a:avLst/>
            <a:gdLst>
              <a:gd name="connsiteX0" fmla="*/ 2273 w 759618"/>
              <a:gd name="connsiteY0" fmla="*/ 0 h 6858000"/>
              <a:gd name="connsiteX1" fmla="*/ 759617 w 759618"/>
              <a:gd name="connsiteY1" fmla="*/ 0 h 6858000"/>
              <a:gd name="connsiteX2" fmla="*/ 759617 w 759618"/>
              <a:gd name="connsiteY2" fmla="*/ 1613807 h 6858000"/>
              <a:gd name="connsiteX3" fmla="*/ 759618 w 759618"/>
              <a:gd name="connsiteY3" fmla="*/ 1613808 h 6858000"/>
              <a:gd name="connsiteX4" fmla="*/ 759618 w 759618"/>
              <a:gd name="connsiteY4" fmla="*/ 6858000 h 6858000"/>
              <a:gd name="connsiteX5" fmla="*/ 0 w 759618"/>
              <a:gd name="connsiteY5" fmla="*/ 6391227 h 6858000"/>
              <a:gd name="connsiteX6" fmla="*/ 0 w 759618"/>
              <a:gd name="connsiteY6" fmla="*/ 1147035 h 6858000"/>
              <a:gd name="connsiteX7" fmla="*/ 2273 w 759618"/>
              <a:gd name="connsiteY7" fmla="*/ 11484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618" h="6858000">
                <a:moveTo>
                  <a:pt x="2273" y="0"/>
                </a:moveTo>
                <a:lnTo>
                  <a:pt x="759617" y="0"/>
                </a:lnTo>
                <a:lnTo>
                  <a:pt x="759617" y="1613807"/>
                </a:lnTo>
                <a:lnTo>
                  <a:pt x="759618" y="1613808"/>
                </a:lnTo>
                <a:lnTo>
                  <a:pt x="759618" y="6858000"/>
                </a:lnTo>
                <a:lnTo>
                  <a:pt x="0" y="6391227"/>
                </a:lnTo>
                <a:lnTo>
                  <a:pt x="0" y="1147035"/>
                </a:lnTo>
                <a:lnTo>
                  <a:pt x="2273" y="114843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9B20A794-0515-443F-9764-44A6569EC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879652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87" name="Picture 3">
            <a:extLst>
              <a:ext uri="{FF2B5EF4-FFF2-40B4-BE49-F238E27FC236}">
                <a16:creationId xmlns:a16="http://schemas.microsoft.com/office/drawing/2014/main" id="{31C7A322-D594-4B43-BA1B-BBF1992D63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6" r="21388" b="-2"/>
          <a:stretch/>
        </p:blipFill>
        <p:spPr bwMode="auto">
          <a:xfrm>
            <a:off x="1" y="1"/>
            <a:ext cx="4634682" cy="614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Rectangle 8">
            <a:extLst>
              <a:ext uri="{FF2B5EF4-FFF2-40B4-BE49-F238E27FC236}">
                <a16:creationId xmlns:a16="http://schemas.microsoft.com/office/drawing/2014/main" id="{A9CE15CA-2228-4197-93B9-E41A1DC42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"/>
            <a:ext cx="728717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6" name="Title 1">
            <a:extLst>
              <a:ext uri="{FF2B5EF4-FFF2-40B4-BE49-F238E27FC236}">
                <a16:creationId xmlns:a16="http://schemas.microsoft.com/office/drawing/2014/main" id="{CE31F4BF-3B32-46A5-BEDC-9DEC7FBE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880" y="369194"/>
            <a:ext cx="6718319" cy="983356"/>
          </a:xfrm>
        </p:spPr>
        <p:txBody>
          <a:bodyPr>
            <a:normAutofit/>
          </a:bodyPr>
          <a:lstStyle/>
          <a:p>
            <a:pPr eaLnBrk="1" hangingPunct="1"/>
            <a:r>
              <a:rPr lang="hr-HR" altLang="sr-Latn-RS" sz="3600" b="1" dirty="0">
                <a:solidFill>
                  <a:srgbClr val="FFFFFF"/>
                </a:solidFill>
              </a:rPr>
              <a:t>Identificiraj</a:t>
            </a:r>
            <a:r>
              <a:rPr lang="en-US" altLang="sr-Latn-RS" sz="3600" b="1" dirty="0">
                <a:solidFill>
                  <a:srgbClr val="FFFFFF"/>
                </a:solidFill>
              </a:rPr>
              <a:t> STEM </a:t>
            </a:r>
            <a:r>
              <a:rPr lang="hr-HR" altLang="sr-Latn-RS" sz="3600" b="1" dirty="0">
                <a:solidFill>
                  <a:srgbClr val="FFFFFF"/>
                </a:solidFill>
              </a:rPr>
              <a:t>u</a:t>
            </a:r>
            <a:r>
              <a:rPr lang="en-US" altLang="sr-Latn-RS" sz="3600" b="1" dirty="0">
                <a:solidFill>
                  <a:srgbClr val="FFFFFF"/>
                </a:solidFill>
              </a:rPr>
              <a:t> </a:t>
            </a:r>
            <a:r>
              <a:rPr lang="hr-HR" altLang="sr-Latn-RS" sz="3600" b="1" dirty="0">
                <a:solidFill>
                  <a:srgbClr val="FFFFFF"/>
                </a:solidFill>
              </a:rPr>
              <a:t>tekstilu i</a:t>
            </a:r>
            <a:r>
              <a:rPr lang="en-US" altLang="sr-Latn-RS" sz="3600" b="1" dirty="0">
                <a:solidFill>
                  <a:srgbClr val="FFFFFF"/>
                </a:solidFill>
              </a:rPr>
              <a:t> </a:t>
            </a:r>
            <a:r>
              <a:rPr lang="hr-HR" altLang="sr-Latn-RS" sz="3600" b="1" dirty="0">
                <a:solidFill>
                  <a:srgbClr val="FFFFFF"/>
                </a:solidFill>
              </a:rPr>
              <a:t>odjeći</a:t>
            </a:r>
            <a:endParaRPr lang="en-US" altLang="sr-Latn-RS" sz="3600" b="1" dirty="0">
              <a:solidFill>
                <a:srgbClr val="FFFFFF"/>
              </a:solidFill>
            </a:endParaRPr>
          </a:p>
        </p:txBody>
      </p:sp>
      <p:sp>
        <p:nvSpPr>
          <p:cNvPr id="41988" name="Content Placeholder 1">
            <a:extLst>
              <a:ext uri="{FF2B5EF4-FFF2-40B4-BE49-F238E27FC236}">
                <a16:creationId xmlns:a16="http://schemas.microsoft.com/office/drawing/2014/main" id="{97D23ECC-268D-4E4E-ADED-F7167D499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881" y="1352550"/>
            <a:ext cx="6718319" cy="4788459"/>
          </a:xfrm>
        </p:spPr>
        <p:txBody>
          <a:bodyPr anchor="t">
            <a:normAutofit/>
          </a:bodyPr>
          <a:lstStyle/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Biologija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: životinjska i biljna vlakna</a:t>
            </a:r>
          </a:p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Fizika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: Funkcionalna odjeća</a:t>
            </a:r>
            <a:endParaRPr lang="hr-HR" altLang="sr-Latn-RS" b="1" dirty="0">
              <a:solidFill>
                <a:srgbClr val="FEFFFF"/>
              </a:solidFill>
              <a:latin typeface="+mj-lt"/>
            </a:endParaRPr>
          </a:p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Kemija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: Sintetička vlakna, obrada tekstila tretman, rublje</a:t>
            </a:r>
          </a:p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Tehnologija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 proizvodnje: pletenje, rezanje, šivanje, prešanje</a:t>
            </a:r>
          </a:p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Industrijsko inženjerstvo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: slijed operacija, ergonomija</a:t>
            </a:r>
          </a:p>
          <a:p>
            <a:r>
              <a:rPr lang="hr-HR" altLang="sr-Latn-RS" b="1" dirty="0">
                <a:solidFill>
                  <a:srgbClr val="FEFFFF"/>
                </a:solidFill>
                <a:latin typeface="+mj-lt"/>
              </a:rPr>
              <a:t>Matematika (geometrija)</a:t>
            </a:r>
            <a:r>
              <a:rPr lang="hr-HR" altLang="sr-Latn-RS" dirty="0">
                <a:solidFill>
                  <a:srgbClr val="FEFFFF"/>
                </a:solidFill>
                <a:latin typeface="+mj-lt"/>
              </a:rPr>
              <a:t>: skiciranje, gradiranje, mjerenje</a:t>
            </a:r>
          </a:p>
        </p:txBody>
      </p:sp>
    </p:spTree>
    <p:extLst>
      <p:ext uri="{BB962C8B-B14F-4D97-AF65-F5344CB8AC3E}">
        <p14:creationId xmlns:p14="http://schemas.microsoft.com/office/powerpoint/2010/main" val="118799697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B7FF34FB-C36F-49CF-88D4-5440F8DDF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313" y="-100013"/>
            <a:ext cx="8229600" cy="981076"/>
          </a:xfrm>
        </p:spPr>
        <p:txBody>
          <a:bodyPr/>
          <a:lstStyle/>
          <a:p>
            <a:r>
              <a:rPr lang="hr-HR" altLang="sr-Latn-RS"/>
              <a:t>Zablude i istine o STEM-u</a:t>
            </a:r>
          </a:p>
        </p:txBody>
      </p:sp>
      <p:graphicFrame>
        <p:nvGraphicFramePr>
          <p:cNvPr id="2" name="Dijagram 1">
            <a:extLst>
              <a:ext uri="{FF2B5EF4-FFF2-40B4-BE49-F238E27FC236}">
                <a16:creationId xmlns:a16="http://schemas.microsoft.com/office/drawing/2014/main" id="{A14A9BF2-F0E5-4BE2-9A0C-4E6170CBE125}"/>
              </a:ext>
            </a:extLst>
          </p:cNvPr>
          <p:cNvGraphicFramePr/>
          <p:nvPr/>
        </p:nvGraphicFramePr>
        <p:xfrm>
          <a:off x="-5841812" y="600106"/>
          <a:ext cx="4572000" cy="568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1AF925A7-196E-496B-9602-4B2579621204}"/>
              </a:ext>
            </a:extLst>
          </p:cNvPr>
          <p:cNvSpPr/>
          <p:nvPr/>
        </p:nvSpPr>
        <p:spPr>
          <a:xfrm rot="2913074">
            <a:off x="2736412" y="674512"/>
            <a:ext cx="431279" cy="2606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Strelica: prema dolje 8">
            <a:extLst>
              <a:ext uri="{FF2B5EF4-FFF2-40B4-BE49-F238E27FC236}">
                <a16:creationId xmlns:a16="http://schemas.microsoft.com/office/drawing/2014/main" id="{683B43AB-9027-434E-870B-F0BACB2F2E54}"/>
              </a:ext>
            </a:extLst>
          </p:cNvPr>
          <p:cNvSpPr/>
          <p:nvPr/>
        </p:nvSpPr>
        <p:spPr>
          <a:xfrm rot="19381810">
            <a:off x="6607303" y="669355"/>
            <a:ext cx="431279" cy="3621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9F7B09F4-483A-4616-97ED-5473AC9D629A}"/>
              </a:ext>
            </a:extLst>
          </p:cNvPr>
          <p:cNvGrpSpPr/>
          <p:nvPr/>
        </p:nvGrpSpPr>
        <p:grpSpPr>
          <a:xfrm>
            <a:off x="1992314" y="1193042"/>
            <a:ext cx="4062107" cy="1033286"/>
            <a:chOff x="254946" y="2777"/>
            <a:chExt cx="4062107" cy="1033286"/>
          </a:xfrm>
        </p:grpSpPr>
        <p:sp>
          <p:nvSpPr>
            <p:cNvPr id="11" name="Pravokutnik: zaobljeni kutovi 10">
              <a:extLst>
                <a:ext uri="{FF2B5EF4-FFF2-40B4-BE49-F238E27FC236}">
                  <a16:creationId xmlns:a16="http://schemas.microsoft.com/office/drawing/2014/main" id="{D8516CA6-429B-42AB-8221-917DB0817648}"/>
                </a:ext>
              </a:extLst>
            </p:cNvPr>
            <p:cNvSpPr/>
            <p:nvPr/>
          </p:nvSpPr>
          <p:spPr>
            <a:xfrm>
              <a:off x="254946" y="2777"/>
              <a:ext cx="4062107" cy="1033286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3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Pravokutnik: zaobljeni kutovi 4">
              <a:extLst>
                <a:ext uri="{FF2B5EF4-FFF2-40B4-BE49-F238E27FC236}">
                  <a16:creationId xmlns:a16="http://schemas.microsoft.com/office/drawing/2014/main" id="{AE2A0D00-889A-4125-B86D-5129F92F6B44}"/>
                </a:ext>
              </a:extLst>
            </p:cNvPr>
            <p:cNvSpPr txBox="1"/>
            <p:nvPr/>
          </p:nvSpPr>
          <p:spPr>
            <a:xfrm>
              <a:off x="285210" y="33041"/>
              <a:ext cx="4001579" cy="9727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2000" dirty="0"/>
                <a:t>STEM je prikladan samo za one koji planiraju biti znanstvenici ili inženjeri</a:t>
              </a:r>
            </a:p>
          </p:txBody>
        </p: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91C8BCBE-891C-478B-9AC2-6F4812B17A8A}"/>
              </a:ext>
            </a:extLst>
          </p:cNvPr>
          <p:cNvGrpSpPr/>
          <p:nvPr/>
        </p:nvGrpSpPr>
        <p:grpSpPr>
          <a:xfrm>
            <a:off x="2008694" y="2422443"/>
            <a:ext cx="4001579" cy="1250483"/>
            <a:chOff x="1006058" y="0"/>
            <a:chExt cx="2559883" cy="1422157"/>
          </a:xfrm>
        </p:grpSpPr>
        <p:sp>
          <p:nvSpPr>
            <p:cNvPr id="14" name="Pravokutnik: zaobljeni kutovi 13">
              <a:extLst>
                <a:ext uri="{FF2B5EF4-FFF2-40B4-BE49-F238E27FC236}">
                  <a16:creationId xmlns:a16="http://schemas.microsoft.com/office/drawing/2014/main" id="{C221004B-30AB-47E9-958D-921B910782AE}"/>
                </a:ext>
              </a:extLst>
            </p:cNvPr>
            <p:cNvSpPr/>
            <p:nvPr/>
          </p:nvSpPr>
          <p:spPr>
            <a:xfrm>
              <a:off x="1006058" y="0"/>
              <a:ext cx="2559883" cy="1422157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3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Pravokutnik: zaobljeni kutovi 4">
              <a:extLst>
                <a:ext uri="{FF2B5EF4-FFF2-40B4-BE49-F238E27FC236}">
                  <a16:creationId xmlns:a16="http://schemas.microsoft.com/office/drawing/2014/main" id="{55E8F794-F22E-4153-A29B-8DB7E8F90EEA}"/>
                </a:ext>
              </a:extLst>
            </p:cNvPr>
            <p:cNvSpPr txBox="1"/>
            <p:nvPr/>
          </p:nvSpPr>
          <p:spPr>
            <a:xfrm>
              <a:off x="1047712" y="41654"/>
              <a:ext cx="2476575" cy="133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2000" dirty="0"/>
                <a:t>STEM podržava provjere znanja putem pitanja višestrukog izbora</a:t>
              </a:r>
            </a:p>
          </p:txBody>
        </p:sp>
      </p:grpSp>
      <p:grpSp>
        <p:nvGrpSpPr>
          <p:cNvPr id="16" name="Grupa 15">
            <a:extLst>
              <a:ext uri="{FF2B5EF4-FFF2-40B4-BE49-F238E27FC236}">
                <a16:creationId xmlns:a16="http://schemas.microsoft.com/office/drawing/2014/main" id="{E5656B23-76C1-4DC5-A3CC-AB9B4EE8818B}"/>
              </a:ext>
            </a:extLst>
          </p:cNvPr>
          <p:cNvGrpSpPr/>
          <p:nvPr/>
        </p:nvGrpSpPr>
        <p:grpSpPr>
          <a:xfrm>
            <a:off x="1914321" y="4157807"/>
            <a:ext cx="4062107" cy="1137448"/>
            <a:chOff x="238592" y="694"/>
            <a:chExt cx="4094814" cy="2274896"/>
          </a:xfrm>
        </p:grpSpPr>
        <p:sp>
          <p:nvSpPr>
            <p:cNvPr id="17" name="Pravokutnik: zaobljeni kutovi 16">
              <a:extLst>
                <a:ext uri="{FF2B5EF4-FFF2-40B4-BE49-F238E27FC236}">
                  <a16:creationId xmlns:a16="http://schemas.microsoft.com/office/drawing/2014/main" id="{8E7AC8FE-271B-4F9A-A794-4A3267F10369}"/>
                </a:ext>
              </a:extLst>
            </p:cNvPr>
            <p:cNvSpPr/>
            <p:nvPr/>
          </p:nvSpPr>
          <p:spPr>
            <a:xfrm>
              <a:off x="238592" y="694"/>
              <a:ext cx="4094814" cy="2274896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3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Pravokutnik: zaobljeni kutovi 4">
              <a:extLst>
                <a:ext uri="{FF2B5EF4-FFF2-40B4-BE49-F238E27FC236}">
                  <a16:creationId xmlns:a16="http://schemas.microsoft.com/office/drawing/2014/main" id="{ACE5BB36-DE2D-4D4C-BB4E-E4407F920866}"/>
                </a:ext>
              </a:extLst>
            </p:cNvPr>
            <p:cNvSpPr txBox="1"/>
            <p:nvPr/>
          </p:nvSpPr>
          <p:spPr>
            <a:xfrm>
              <a:off x="305221" y="67323"/>
              <a:ext cx="3961556" cy="21416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2000" dirty="0"/>
                <a:t>Primjenom tehnologije u učenju djeca gube socijalne vještine</a:t>
              </a:r>
            </a:p>
          </p:txBody>
        </p:sp>
      </p:grpSp>
      <p:grpSp>
        <p:nvGrpSpPr>
          <p:cNvPr id="19" name="Grupa 18">
            <a:extLst>
              <a:ext uri="{FF2B5EF4-FFF2-40B4-BE49-F238E27FC236}">
                <a16:creationId xmlns:a16="http://schemas.microsoft.com/office/drawing/2014/main" id="{E131AAAB-B3C3-4ED4-A898-F6F75DF84698}"/>
              </a:ext>
            </a:extLst>
          </p:cNvPr>
          <p:cNvGrpSpPr/>
          <p:nvPr/>
        </p:nvGrpSpPr>
        <p:grpSpPr>
          <a:xfrm>
            <a:off x="1914321" y="5664958"/>
            <a:ext cx="4002661" cy="981076"/>
            <a:chOff x="0" y="2777"/>
            <a:chExt cx="4572000" cy="5683075"/>
          </a:xfrm>
        </p:grpSpPr>
        <p:sp>
          <p:nvSpPr>
            <p:cNvPr id="20" name="Pravokutnik: zaobljeni kutovi 19">
              <a:extLst>
                <a:ext uri="{FF2B5EF4-FFF2-40B4-BE49-F238E27FC236}">
                  <a16:creationId xmlns:a16="http://schemas.microsoft.com/office/drawing/2014/main" id="{266A284E-7038-4006-BB2D-4F909465F09C}"/>
                </a:ext>
              </a:extLst>
            </p:cNvPr>
            <p:cNvSpPr/>
            <p:nvPr/>
          </p:nvSpPr>
          <p:spPr>
            <a:xfrm>
              <a:off x="0" y="2777"/>
              <a:ext cx="4572000" cy="568307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3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Pravokutnik: zaobljeni kutovi 4">
              <a:extLst>
                <a:ext uri="{FF2B5EF4-FFF2-40B4-BE49-F238E27FC236}">
                  <a16:creationId xmlns:a16="http://schemas.microsoft.com/office/drawing/2014/main" id="{B21EC239-E475-4DA2-A4A3-44D5A941A08D}"/>
                </a:ext>
              </a:extLst>
            </p:cNvPr>
            <p:cNvSpPr txBox="1"/>
            <p:nvPr/>
          </p:nvSpPr>
          <p:spPr>
            <a:xfrm>
              <a:off x="133909" y="136686"/>
              <a:ext cx="4304182" cy="54152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2000" dirty="0"/>
                <a:t> STEM predmeti usmjereni su samo na muške učenike</a:t>
              </a:r>
            </a:p>
          </p:txBody>
        </p:sp>
      </p:grpSp>
      <p:grpSp>
        <p:nvGrpSpPr>
          <p:cNvPr id="22" name="Grupa 21">
            <a:extLst>
              <a:ext uri="{FF2B5EF4-FFF2-40B4-BE49-F238E27FC236}">
                <a16:creationId xmlns:a16="http://schemas.microsoft.com/office/drawing/2014/main" id="{040187CE-1A6F-44CE-9201-4D72B6D50B97}"/>
              </a:ext>
            </a:extLst>
          </p:cNvPr>
          <p:cNvGrpSpPr/>
          <p:nvPr/>
        </p:nvGrpSpPr>
        <p:grpSpPr>
          <a:xfrm>
            <a:off x="6276744" y="1173500"/>
            <a:ext cx="4069015" cy="1022565"/>
            <a:chOff x="-18756" y="0"/>
            <a:chExt cx="4393489" cy="1022565"/>
          </a:xfrm>
          <a:scene3d>
            <a:camera prst="orthographicFront"/>
            <a:lightRig rig="flat" dir="t"/>
          </a:scene3d>
        </p:grpSpPr>
        <p:sp>
          <p:nvSpPr>
            <p:cNvPr id="23" name="Pravokutnik: zaobljeni kutovi 22">
              <a:extLst>
                <a:ext uri="{FF2B5EF4-FFF2-40B4-BE49-F238E27FC236}">
                  <a16:creationId xmlns:a16="http://schemas.microsoft.com/office/drawing/2014/main" id="{CB422936-21C4-4C3C-9B28-1991B48A9DF9}"/>
                </a:ext>
              </a:extLst>
            </p:cNvPr>
            <p:cNvSpPr/>
            <p:nvPr/>
          </p:nvSpPr>
          <p:spPr>
            <a:xfrm>
              <a:off x="-18756" y="0"/>
              <a:ext cx="4393489" cy="102256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Pravokutnik: zaobljeni kutovi 4">
              <a:extLst>
                <a:ext uri="{FF2B5EF4-FFF2-40B4-BE49-F238E27FC236}">
                  <a16:creationId xmlns:a16="http://schemas.microsoft.com/office/drawing/2014/main" id="{2925C2D0-F85B-42ED-8EE1-64425A4B38E6}"/>
                </a:ext>
              </a:extLst>
            </p:cNvPr>
            <p:cNvSpPr txBox="1"/>
            <p:nvPr/>
          </p:nvSpPr>
          <p:spPr>
            <a:xfrm>
              <a:off x="11194" y="29950"/>
              <a:ext cx="4333589" cy="96266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dirty="0">
                  <a:solidFill>
                    <a:schemeClr val="tx1"/>
                  </a:solidFill>
                </a:rPr>
                <a:t>Razvija sposobnost upotrebe tehnologije u svim situacijama i  efikasnu primjenu u rješavaju kompleksnih problema</a:t>
              </a:r>
            </a:p>
          </p:txBody>
        </p:sp>
      </p:grpSp>
      <p:grpSp>
        <p:nvGrpSpPr>
          <p:cNvPr id="27" name="Grupa 26">
            <a:extLst>
              <a:ext uri="{FF2B5EF4-FFF2-40B4-BE49-F238E27FC236}">
                <a16:creationId xmlns:a16="http://schemas.microsoft.com/office/drawing/2014/main" id="{1C30363B-F73D-41CB-9DAB-262ADA958CD3}"/>
              </a:ext>
            </a:extLst>
          </p:cNvPr>
          <p:cNvGrpSpPr/>
          <p:nvPr/>
        </p:nvGrpSpPr>
        <p:grpSpPr>
          <a:xfrm>
            <a:off x="6276744" y="2347705"/>
            <a:ext cx="4069015" cy="1399956"/>
            <a:chOff x="37138" y="5083"/>
            <a:chExt cx="4281699" cy="1399956"/>
          </a:xfrm>
          <a:scene3d>
            <a:camera prst="orthographicFront"/>
            <a:lightRig rig="flat" dir="t"/>
          </a:scene3d>
        </p:grpSpPr>
        <p:sp>
          <p:nvSpPr>
            <p:cNvPr id="28" name="Pravokutnik: zaobljeni kutovi 27">
              <a:extLst>
                <a:ext uri="{FF2B5EF4-FFF2-40B4-BE49-F238E27FC236}">
                  <a16:creationId xmlns:a16="http://schemas.microsoft.com/office/drawing/2014/main" id="{89FDFB1B-D31E-4AF0-B4CE-CED67C3FD860}"/>
                </a:ext>
              </a:extLst>
            </p:cNvPr>
            <p:cNvSpPr/>
            <p:nvPr/>
          </p:nvSpPr>
          <p:spPr>
            <a:xfrm>
              <a:off x="37138" y="5083"/>
              <a:ext cx="4281699" cy="1399956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Pravokutnik: zaobljeni kutovi 4">
              <a:extLst>
                <a:ext uri="{FF2B5EF4-FFF2-40B4-BE49-F238E27FC236}">
                  <a16:creationId xmlns:a16="http://schemas.microsoft.com/office/drawing/2014/main" id="{AFF05C57-5221-4AA3-98BB-74705EC9ECCB}"/>
                </a:ext>
              </a:extLst>
            </p:cNvPr>
            <p:cNvSpPr txBox="1"/>
            <p:nvPr/>
          </p:nvSpPr>
          <p:spPr>
            <a:xfrm>
              <a:off x="78141" y="46086"/>
              <a:ext cx="4199693" cy="13179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dirty="0">
                  <a:solidFill>
                    <a:schemeClr val="tx1"/>
                  </a:solidFill>
                </a:rPr>
                <a:t>STEM podupire razvoj vještina kritičkog mišljenja i promišljanja izvan standardiziranih načina provjere znanja</a:t>
              </a:r>
            </a:p>
          </p:txBody>
        </p:sp>
      </p:grpSp>
      <p:grpSp>
        <p:nvGrpSpPr>
          <p:cNvPr id="30" name="Grupa 29">
            <a:extLst>
              <a:ext uri="{FF2B5EF4-FFF2-40B4-BE49-F238E27FC236}">
                <a16:creationId xmlns:a16="http://schemas.microsoft.com/office/drawing/2014/main" id="{0C110AE1-CAB5-4BA4-8101-09E8BFA1FE93}"/>
              </a:ext>
            </a:extLst>
          </p:cNvPr>
          <p:cNvGrpSpPr/>
          <p:nvPr/>
        </p:nvGrpSpPr>
        <p:grpSpPr>
          <a:xfrm>
            <a:off x="6304482" y="3899302"/>
            <a:ext cx="4069015" cy="1399956"/>
            <a:chOff x="0" y="705"/>
            <a:chExt cx="4355976" cy="2349871"/>
          </a:xfrm>
          <a:scene3d>
            <a:camera prst="orthographicFront"/>
            <a:lightRig rig="flat" dir="t"/>
          </a:scene3d>
        </p:grpSpPr>
        <p:sp>
          <p:nvSpPr>
            <p:cNvPr id="31" name="Pravokutnik: zaobljeni kutovi 30">
              <a:extLst>
                <a:ext uri="{FF2B5EF4-FFF2-40B4-BE49-F238E27FC236}">
                  <a16:creationId xmlns:a16="http://schemas.microsoft.com/office/drawing/2014/main" id="{FACF144F-E3B0-4A49-9E93-372EFA06EF8B}"/>
                </a:ext>
              </a:extLst>
            </p:cNvPr>
            <p:cNvSpPr/>
            <p:nvPr/>
          </p:nvSpPr>
          <p:spPr>
            <a:xfrm>
              <a:off x="0" y="705"/>
              <a:ext cx="4355976" cy="2349871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Pravokutnik: zaobljeni kutovi 4">
              <a:extLst>
                <a:ext uri="{FF2B5EF4-FFF2-40B4-BE49-F238E27FC236}">
                  <a16:creationId xmlns:a16="http://schemas.microsoft.com/office/drawing/2014/main" id="{6F973BF3-D425-4D99-9C67-DA7F6374D856}"/>
                </a:ext>
              </a:extLst>
            </p:cNvPr>
            <p:cNvSpPr txBox="1"/>
            <p:nvPr/>
          </p:nvSpPr>
          <p:spPr>
            <a:xfrm>
              <a:off x="68825" y="69530"/>
              <a:ext cx="4218326" cy="22122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dirty="0">
                  <a:solidFill>
                    <a:schemeClr val="tx1"/>
                  </a:solidFill>
                </a:rPr>
                <a:t>STEM omogućuje djeci rad u timovima, i razvoj vještina poput suradničkog rada, kritičkog razmišljanja, rješavanja problema i komunikacije.</a:t>
              </a:r>
            </a:p>
          </p:txBody>
        </p:sp>
      </p:grpSp>
      <p:graphicFrame>
        <p:nvGraphicFramePr>
          <p:cNvPr id="33" name="Dijagram 32">
            <a:extLst>
              <a:ext uri="{FF2B5EF4-FFF2-40B4-BE49-F238E27FC236}">
                <a16:creationId xmlns:a16="http://schemas.microsoft.com/office/drawing/2014/main" id="{5E64A602-F2E7-4E6C-9F1C-1D212C96F370}"/>
              </a:ext>
            </a:extLst>
          </p:cNvPr>
          <p:cNvGraphicFramePr/>
          <p:nvPr/>
        </p:nvGraphicFramePr>
        <p:xfrm>
          <a:off x="13069618" y="5005158"/>
          <a:ext cx="4355976" cy="1488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4" name="Grupa 33">
            <a:extLst>
              <a:ext uri="{FF2B5EF4-FFF2-40B4-BE49-F238E27FC236}">
                <a16:creationId xmlns:a16="http://schemas.microsoft.com/office/drawing/2014/main" id="{932521DE-4759-4BF8-89E3-CDFD007D3AB3}"/>
              </a:ext>
            </a:extLst>
          </p:cNvPr>
          <p:cNvGrpSpPr/>
          <p:nvPr/>
        </p:nvGrpSpPr>
        <p:grpSpPr>
          <a:xfrm>
            <a:off x="6304481" y="5654551"/>
            <a:ext cx="4069014" cy="981076"/>
            <a:chOff x="0" y="0"/>
            <a:chExt cx="3746742" cy="1488195"/>
          </a:xfrm>
          <a:scene3d>
            <a:camera prst="orthographicFront"/>
            <a:lightRig rig="flat" dir="t"/>
          </a:scene3d>
        </p:grpSpPr>
        <p:sp>
          <p:nvSpPr>
            <p:cNvPr id="35" name="Pravokutnik: zaobljeni kutovi 34">
              <a:extLst>
                <a:ext uri="{FF2B5EF4-FFF2-40B4-BE49-F238E27FC236}">
                  <a16:creationId xmlns:a16="http://schemas.microsoft.com/office/drawing/2014/main" id="{AD4A690C-950F-4E64-ABC6-A8E7982A7C51}"/>
                </a:ext>
              </a:extLst>
            </p:cNvPr>
            <p:cNvSpPr/>
            <p:nvPr/>
          </p:nvSpPr>
          <p:spPr>
            <a:xfrm>
              <a:off x="0" y="0"/>
              <a:ext cx="3746742" cy="148819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Pravokutnik: zaobljeni kutovi 4">
              <a:extLst>
                <a:ext uri="{FF2B5EF4-FFF2-40B4-BE49-F238E27FC236}">
                  <a16:creationId xmlns:a16="http://schemas.microsoft.com/office/drawing/2014/main" id="{6C853A87-EE73-4F04-8489-F388D8289A99}"/>
                </a:ext>
              </a:extLst>
            </p:cNvPr>
            <p:cNvSpPr txBox="1"/>
            <p:nvPr/>
          </p:nvSpPr>
          <p:spPr>
            <a:xfrm>
              <a:off x="43588" y="43588"/>
              <a:ext cx="3659566" cy="14010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dirty="0">
                  <a:solidFill>
                    <a:schemeClr val="tx1"/>
                  </a:solidFill>
                </a:rPr>
                <a:t>Učenice se prijavljuju na STEM tečajeve koji su im zanimljivi i izazovni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574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386463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FCCFCC4-A918-41FF-A955-F80A8274C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09" y="2063165"/>
            <a:ext cx="3197013" cy="2743200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STEAM</a:t>
            </a:r>
            <a:endParaRPr lang="hr-HR" sz="4800" dirty="0">
              <a:solidFill>
                <a:schemeClr val="bg1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BFA769A-2F4C-4C3D-97C2-FA26C744C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445" y="285750"/>
            <a:ext cx="7803056" cy="6381749"/>
          </a:xfrm>
        </p:spPr>
        <p:txBody>
          <a:bodyPr anchor="ctr">
            <a:normAutofit/>
          </a:bodyPr>
          <a:lstStyle/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dirty="0">
                <a:latin typeface="+mj-lt"/>
              </a:rPr>
              <a:t>dodaje </a:t>
            </a:r>
            <a:r>
              <a:rPr lang="hr-HR" b="1" dirty="0">
                <a:latin typeface="+mj-lt"/>
              </a:rPr>
              <a:t>umjetnosti</a:t>
            </a:r>
            <a:r>
              <a:rPr lang="hr-HR" dirty="0">
                <a:latin typeface="+mj-lt"/>
              </a:rPr>
              <a:t> (</a:t>
            </a:r>
            <a:r>
              <a:rPr lang="hr-HR" b="1" dirty="0">
                <a:latin typeface="+mj-lt"/>
              </a:rPr>
              <a:t>A</a:t>
            </a:r>
            <a:r>
              <a:rPr lang="hr-HR" dirty="0">
                <a:latin typeface="+mj-lt"/>
              </a:rPr>
              <a:t>rts) elementima STEM-a – praktična aktivnost uključuje umjetničke radove</a:t>
            </a:r>
          </a:p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dirty="0">
                <a:latin typeface="+mj-lt"/>
              </a:rPr>
              <a:t> kreativno i inovativno razmišljanje potaknuto umjetnošću. </a:t>
            </a:r>
          </a:p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dirty="0">
                <a:latin typeface="+mj-lt"/>
              </a:rPr>
              <a:t>umjetnost i humanistička znanost pomažu u razvoju morala, vrijednosti, etike i odgovornosti.</a:t>
            </a:r>
          </a:p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dirty="0">
                <a:latin typeface="+mj-lt"/>
              </a:rPr>
              <a:t>povijest nam neprestano pokazuje kako znanje i vještine u nedostatku empatije mogu biti pogubne</a:t>
            </a:r>
          </a:p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dirty="0">
                <a:latin typeface="+mj-lt"/>
              </a:rPr>
              <a:t>umjetnost čini rast i razvoj koji STEM donosi </a:t>
            </a:r>
            <a:r>
              <a:rPr lang="hr-HR" dirty="0" err="1">
                <a:latin typeface="+mj-lt"/>
              </a:rPr>
              <a:t>uključivim</a:t>
            </a:r>
            <a:r>
              <a:rPr lang="hr-HR" dirty="0">
                <a:latin typeface="+mj-lt"/>
              </a:rPr>
              <a:t> i održivim.</a:t>
            </a:r>
          </a:p>
          <a:p>
            <a:pPr fontAlgn="base">
              <a:lnSpc>
                <a:spcPct val="114000"/>
              </a:lnSpc>
              <a:spcBef>
                <a:spcPts val="0"/>
              </a:spcBef>
            </a:pPr>
            <a:r>
              <a:rPr lang="hr-HR" b="1" dirty="0">
                <a:latin typeface="+mj-lt"/>
              </a:rPr>
              <a:t>omogućava učenicima da otkriju umjetnika u sebi.</a:t>
            </a:r>
          </a:p>
        </p:txBody>
      </p:sp>
    </p:spTree>
    <p:extLst>
      <p:ext uri="{BB962C8B-B14F-4D97-AF65-F5344CB8AC3E}">
        <p14:creationId xmlns:p14="http://schemas.microsoft.com/office/powerpoint/2010/main" val="2822815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386463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AFCCFCC4-A918-41FF-A955-F80A8274C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09" y="2063165"/>
            <a:ext cx="3197013" cy="2743200"/>
          </a:xfrm>
        </p:spPr>
        <p:txBody>
          <a:bodyPr anchor="ctr">
            <a:norm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ST</a:t>
            </a:r>
            <a:r>
              <a:rPr lang="hr-HR" sz="4800" dirty="0">
                <a:solidFill>
                  <a:schemeClr val="bg1"/>
                </a:solidFill>
              </a:rPr>
              <a:t>R</a:t>
            </a:r>
            <a:r>
              <a:rPr lang="en-US" sz="4800" dirty="0">
                <a:solidFill>
                  <a:schemeClr val="bg1"/>
                </a:solidFill>
              </a:rPr>
              <a:t>EAM</a:t>
            </a:r>
            <a:endParaRPr lang="hr-HR" sz="4800" dirty="0">
              <a:solidFill>
                <a:schemeClr val="bg1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BFA769A-2F4C-4C3D-97C2-FA26C744C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0719" y="641615"/>
            <a:ext cx="7289799" cy="5533496"/>
          </a:xfrm>
        </p:spPr>
        <p:txBody>
          <a:bodyPr anchor="ctr">
            <a:normAutofit/>
          </a:bodyPr>
          <a:lstStyle/>
          <a:p>
            <a:pPr fontAlgn="base">
              <a:lnSpc>
                <a:spcPct val="100000"/>
              </a:lnSpc>
              <a:buFontTx/>
              <a:buChar char="-"/>
            </a:pPr>
            <a:r>
              <a:rPr lang="hr-HR" dirty="0">
                <a:latin typeface="+mj-lt"/>
              </a:rPr>
              <a:t>dodaje </a:t>
            </a:r>
            <a:r>
              <a:rPr lang="hr-HR" b="1" dirty="0">
                <a:latin typeface="+mj-lt"/>
              </a:rPr>
              <a:t>R</a:t>
            </a:r>
            <a:r>
              <a:rPr lang="hr-HR" dirty="0">
                <a:latin typeface="+mj-lt"/>
              </a:rPr>
              <a:t> za čitanje i sada imamo STREAM - multidisciplinarni pristup, dobra međupredmetna nastava, zaokruženo iskustvo učenja.</a:t>
            </a:r>
          </a:p>
          <a:p>
            <a:pPr fontAlgn="base">
              <a:lnSpc>
                <a:spcPct val="100000"/>
              </a:lnSpc>
              <a:buFontTx/>
              <a:buChar char="-"/>
            </a:pPr>
            <a:r>
              <a:rPr lang="hr-HR" dirty="0">
                <a:solidFill>
                  <a:srgbClr val="000000"/>
                </a:solidFill>
                <a:latin typeface="+mj-lt"/>
              </a:rPr>
              <a:t>čitanje ili pismenost </a:t>
            </a:r>
            <a:r>
              <a:rPr lang="hr-HR" b="1" dirty="0">
                <a:solidFill>
                  <a:srgbClr val="000000"/>
                </a:solidFill>
                <a:latin typeface="+mj-lt"/>
              </a:rPr>
              <a:t>promiče kritičko razmišljanje i kreativnost</a:t>
            </a:r>
          </a:p>
          <a:p>
            <a:pPr fontAlgn="base">
              <a:lnSpc>
                <a:spcPct val="100000"/>
              </a:lnSpc>
              <a:buFontTx/>
              <a:buChar char="-"/>
            </a:pPr>
            <a:r>
              <a:rPr lang="hr-HR" dirty="0"/>
              <a:t>važno je zapamtiti da nismo stručnjaci za sva ova područja. Nismo u mjehuriću svoje učionice, potrebno je u suradnji s kolegama pripremiti projekte za učenike i zabaviti se!</a:t>
            </a:r>
          </a:p>
        </p:txBody>
      </p:sp>
    </p:spTree>
    <p:extLst>
      <p:ext uri="{BB962C8B-B14F-4D97-AF65-F5344CB8AC3E}">
        <p14:creationId xmlns:p14="http://schemas.microsoft.com/office/powerpoint/2010/main" val="3677554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4E618504-CD6D-40B2-82FE-13705F9D2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Zašto </a:t>
            </a:r>
            <a:r>
              <a:rPr lang="hr-HR">
                <a:solidFill>
                  <a:srgbClr val="FFFFFF"/>
                </a:solidFill>
              </a:rPr>
              <a:t>je potrebno proširivanje</a:t>
            </a:r>
            <a:r>
              <a:rPr lang="en-US">
                <a:solidFill>
                  <a:srgbClr val="FFFFFF"/>
                </a:solidFill>
              </a:rPr>
              <a:t> STEM</a:t>
            </a:r>
            <a:r>
              <a:rPr lang="hr-HR">
                <a:solidFill>
                  <a:srgbClr val="FFFFFF"/>
                </a:solidFill>
              </a:rPr>
              <a:t>-a</a:t>
            </a:r>
            <a:r>
              <a:rPr lang="en-US">
                <a:solidFill>
                  <a:srgbClr val="FFFFFF"/>
                </a:solidFill>
              </a:rPr>
              <a:t>?</a:t>
            </a:r>
            <a:endParaRPr lang="hr-HR">
              <a:solidFill>
                <a:srgbClr val="FFFFFF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6F6EF13-4EA9-4710-9571-9F2B70804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400050"/>
            <a:ext cx="6525220" cy="6007015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hr-HR" dirty="0">
                <a:latin typeface="+mj-lt"/>
              </a:rPr>
              <a:t>čini obrazovanje dostupnijim i </a:t>
            </a:r>
            <a:r>
              <a:rPr lang="hr-HR" dirty="0" err="1">
                <a:latin typeface="+mj-lt"/>
              </a:rPr>
              <a:t>uključivijim</a:t>
            </a:r>
            <a:r>
              <a:rPr lang="hr-HR" dirty="0">
                <a:latin typeface="+mj-lt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hr-HR" dirty="0">
                <a:latin typeface="+mj-lt"/>
              </a:rPr>
              <a:t>STEAM i STREAM razvijaju empatiju kod učenika </a:t>
            </a:r>
          </a:p>
          <a:p>
            <a:pPr>
              <a:lnSpc>
                <a:spcPct val="100000"/>
              </a:lnSpc>
            </a:pPr>
            <a:r>
              <a:rPr lang="hr-HR" dirty="0">
                <a:latin typeface="+mj-lt"/>
              </a:rPr>
              <a:t>dodani slojevi djeluju kao moralni kompas STEM-u, neprestano dovodeći u pitanje njegove ishode i krajnji cilj.</a:t>
            </a:r>
          </a:p>
          <a:p>
            <a:pPr>
              <a:lnSpc>
                <a:spcPct val="100000"/>
              </a:lnSpc>
            </a:pPr>
            <a:r>
              <a:rPr lang="hr-HR" dirty="0">
                <a:latin typeface="+mj-lt"/>
              </a:rPr>
              <a:t>poticanje onih koji imaju analitički um na kreativnost</a:t>
            </a:r>
            <a:r>
              <a:rPr lang="en-US" dirty="0">
                <a:latin typeface="+mj-lt"/>
              </a:rPr>
              <a:t> </a:t>
            </a:r>
            <a:endParaRPr lang="hr-HR" dirty="0"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hr-HR" dirty="0">
                <a:latin typeface="+mj-lt"/>
              </a:rPr>
              <a:t>potiču inovacije</a:t>
            </a:r>
          </a:p>
        </p:txBody>
      </p:sp>
    </p:spTree>
    <p:extLst>
      <p:ext uri="{BB962C8B-B14F-4D97-AF65-F5344CB8AC3E}">
        <p14:creationId xmlns:p14="http://schemas.microsoft.com/office/powerpoint/2010/main" val="1750981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527AC0A8-BF62-4AEC-BAE7-C2745EB0E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 dirty="0">
                <a:solidFill>
                  <a:srgbClr val="FFFFFF"/>
                </a:solidFill>
              </a:rPr>
              <a:t>STEAM  primjeri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1D033C5-F0FE-4172-8B13-43675A744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7671" y="1714500"/>
            <a:ext cx="6525220" cy="1419272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latin typeface="+mj-lt"/>
              </a:rPr>
              <a:t>Pendulum</a:t>
            </a:r>
            <a:r>
              <a:rPr lang="hr-HR" dirty="0">
                <a:latin typeface="+mj-lt"/>
              </a:rPr>
              <a:t> </a:t>
            </a:r>
            <a:r>
              <a:rPr lang="hr-HR" dirty="0" err="1">
                <a:latin typeface="+mj-lt"/>
              </a:rPr>
              <a:t>Painting</a:t>
            </a:r>
            <a:r>
              <a:rPr lang="hr-HR" dirty="0">
                <a:latin typeface="+mj-lt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latin typeface="+mj-lt"/>
                <a:hlinkClick r:id="rId2"/>
              </a:rPr>
              <a:t>https://www.youtube.com/watch?v=2t20vL9HUh4</a:t>
            </a:r>
            <a:endParaRPr lang="hr-HR" sz="2400" dirty="0"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b="1" dirty="0"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400" dirty="0">
              <a:latin typeface="+mj-lt"/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FA22D10F-94A8-4880-9A50-153B2C0FE6DE}"/>
              </a:ext>
            </a:extLst>
          </p:cNvPr>
          <p:cNvSpPr txBox="1">
            <a:spLocks/>
          </p:cNvSpPr>
          <p:nvPr/>
        </p:nvSpPr>
        <p:spPr>
          <a:xfrm>
            <a:off x="4937671" y="3446221"/>
            <a:ext cx="6525220" cy="2066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dirty="0" err="1">
                <a:latin typeface="+mj-lt"/>
              </a:rPr>
              <a:t>Draw</a:t>
            </a:r>
            <a:r>
              <a:rPr lang="hr-HR" dirty="0">
                <a:latin typeface="+mj-lt"/>
              </a:rPr>
              <a:t> </a:t>
            </a:r>
            <a:r>
              <a:rPr lang="hr-HR" dirty="0" err="1">
                <a:latin typeface="+mj-lt"/>
              </a:rPr>
              <a:t>Bots</a:t>
            </a:r>
            <a:endParaRPr lang="hr-HR" dirty="0"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latin typeface="+mj-lt"/>
                <a:hlinkClick r:id="rId3"/>
              </a:rPr>
              <a:t>https://www.youtube.com/watch?v=y6R4irXX9tE</a:t>
            </a:r>
            <a:r>
              <a:rPr lang="hr-HR" sz="2400" dirty="0">
                <a:latin typeface="+mj-lt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hr-HR" sz="2400" b="1" dirty="0"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hr-H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299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1A2C31A-0827-45C0-91A1-65823F69A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anchor="ctr"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TIMSS i PIRLS</a:t>
            </a:r>
            <a:br>
              <a:rPr lang="hr-HR">
                <a:solidFill>
                  <a:srgbClr val="FFFFFF"/>
                </a:solidFill>
              </a:rPr>
            </a:br>
            <a:endParaRPr lang="hr-HR">
              <a:solidFill>
                <a:srgbClr val="FFFFFF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C4D65D4-3FB8-4DED-BF4E-9AACA0EE31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9818" y="640082"/>
            <a:ext cx="6848715" cy="5119034"/>
          </a:xfrm>
        </p:spPr>
        <p:txBody>
          <a:bodyPr anchor="ctr"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hr-HR" sz="2400" dirty="0"/>
              <a:t>TIMSS i PIRLS istraživanja osmišljena su kako bi upoznala odgovorne u obrazovanju s rezultatima učenja matematike, prirodoslovlja i čitanja s razumijevanjem. Tim se istraživanjima objektivno i standardizirano, vrlo osjetljivim instrumentima, mjere stečena znanja. </a:t>
            </a:r>
          </a:p>
          <a:p>
            <a:pPr>
              <a:lnSpc>
                <a:spcPct val="100000"/>
              </a:lnSpc>
            </a:pPr>
            <a:r>
              <a:rPr lang="hr-HR" sz="2400" dirty="0"/>
              <a:t>Cilj IEA-e jest prikupiti visokokvalitetne informacije o učeničkim postignućima i obrazovnim okvirima tih postignuća. U posljednjih 50 godina više od 60 zemalja postalo je članicom IEA. Tajništvo udruženja nalazi se u Nizozemskoj, u Amsterdamu, a Centar za istraživanja i obradu podataka (DPC) u Njemačkoj, u Hamburgu. Istraživanjima IEA-e prikupljena su znanja o različitim temama i predmetima, a svako od njih pridonijelo je dubljem razumijevanju obrazovnih procesa unutar pojedinih zemalja i u širim međunarodnim okvirima.</a:t>
            </a:r>
          </a:p>
          <a:p>
            <a:pPr>
              <a:lnSpc>
                <a:spcPct val="100000"/>
              </a:lnSpc>
            </a:pPr>
            <a:endParaRPr lang="hr-HR" sz="24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93261C0-A48E-45E3-8B68-A8CCEF74F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959" y="5560268"/>
            <a:ext cx="3110082" cy="106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02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AutoShape 5" descr="Slikovni rezultat za stem">
            <a:extLst>
              <a:ext uri="{FF2B5EF4-FFF2-40B4-BE49-F238E27FC236}">
                <a16:creationId xmlns:a16="http://schemas.microsoft.com/office/drawing/2014/main" id="{0036AF11-5BDE-476C-8025-5627F87784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45943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 dirty="0"/>
          </a:p>
        </p:txBody>
      </p:sp>
      <p:sp>
        <p:nvSpPr>
          <p:cNvPr id="14341" name="AutoShape 7" descr="Slikovni rezultat za stem">
            <a:extLst>
              <a:ext uri="{FF2B5EF4-FFF2-40B4-BE49-F238E27FC236}">
                <a16:creationId xmlns:a16="http://schemas.microsoft.com/office/drawing/2014/main" id="{B9253D67-96B5-4E28-AC46-9F09282A51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20863" y="-30703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 dirty="0"/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4135C18A-BFF8-4645-8729-71528C3E334C}"/>
              </a:ext>
            </a:extLst>
          </p:cNvPr>
          <p:cNvSpPr/>
          <p:nvPr/>
        </p:nvSpPr>
        <p:spPr>
          <a:xfrm>
            <a:off x="644306" y="6247268"/>
            <a:ext cx="6206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3200" dirty="0">
                <a:hlinkClick r:id="rId3"/>
              </a:rPr>
              <a:t>https://www.pmf.unizg.hr/primateh</a:t>
            </a:r>
            <a:endParaRPr lang="hr-HR" sz="3200" dirty="0"/>
          </a:p>
        </p:txBody>
      </p:sp>
      <p:pic>
        <p:nvPicPr>
          <p:cNvPr id="4" name="Slika 3" descr="Slika na kojoj se prikazuje crtež&#10;&#10;Opis je automatski generiran">
            <a:extLst>
              <a:ext uri="{FF2B5EF4-FFF2-40B4-BE49-F238E27FC236}">
                <a16:creationId xmlns:a16="http://schemas.microsoft.com/office/drawing/2014/main" id="{684CF11B-9E7F-45BB-B9B6-960E626FE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430" y="317294"/>
            <a:ext cx="8535140" cy="2402032"/>
          </a:xfrm>
          <a:prstGeom prst="rect">
            <a:avLst/>
          </a:prstGeom>
        </p:spPr>
      </p:pic>
      <p:pic>
        <p:nvPicPr>
          <p:cNvPr id="6" name="Slika 5" descr="Slika na kojoj se prikazuje crtež, znak&#10;&#10;Opis je automatski generiran">
            <a:extLst>
              <a:ext uri="{FF2B5EF4-FFF2-40B4-BE49-F238E27FC236}">
                <a16:creationId xmlns:a16="http://schemas.microsoft.com/office/drawing/2014/main" id="{3E1AD074-B503-4CF1-827B-518F0DC33E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756" y="2227984"/>
            <a:ext cx="9504488" cy="2402032"/>
          </a:xfrm>
          <a:prstGeom prst="rect">
            <a:avLst/>
          </a:prstGeom>
        </p:spPr>
      </p:pic>
      <p:pic>
        <p:nvPicPr>
          <p:cNvPr id="9" name="Slika 8" descr="Slika na kojoj se prikazuje hrana, crtež&#10;&#10;Opis je automatski generiran">
            <a:extLst>
              <a:ext uri="{FF2B5EF4-FFF2-40B4-BE49-F238E27FC236}">
                <a16:creationId xmlns:a16="http://schemas.microsoft.com/office/drawing/2014/main" id="{9322C672-403B-4E56-98A8-11B1231600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97" y="4354431"/>
            <a:ext cx="3712786" cy="707197"/>
          </a:xfrm>
          <a:prstGeom prst="rect">
            <a:avLst/>
          </a:prstGeom>
        </p:spPr>
      </p:pic>
      <p:pic>
        <p:nvPicPr>
          <p:cNvPr id="11" name="Slika 10" descr="Slika na kojoj se prikazuje hrana, svijetlo, crtež&#10;&#10;Opis je automatski generiran">
            <a:extLst>
              <a:ext uri="{FF2B5EF4-FFF2-40B4-BE49-F238E27FC236}">
                <a16:creationId xmlns:a16="http://schemas.microsoft.com/office/drawing/2014/main" id="{DC38EFFE-A73D-41E5-87B9-0F7D75F7A8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1" y="4354430"/>
            <a:ext cx="3359187" cy="707197"/>
          </a:xfrm>
          <a:prstGeom prst="rect">
            <a:avLst/>
          </a:prstGeom>
        </p:spPr>
      </p:pic>
      <p:pic>
        <p:nvPicPr>
          <p:cNvPr id="16" name="Slika 15" descr="Slika na kojoj se prikazuje hrana, crtež&#10;&#10;Opis je automatski generiran">
            <a:extLst>
              <a:ext uri="{FF2B5EF4-FFF2-40B4-BE49-F238E27FC236}">
                <a16:creationId xmlns:a16="http://schemas.microsoft.com/office/drawing/2014/main" id="{6810A699-3494-45E1-B356-8B409E83DF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26" y="4354429"/>
            <a:ext cx="2420322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1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23E859E-BCBF-4E66-BDB2-B45C40789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2741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3A9AEE7E-B925-446D-8A61-75BFE40B8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33968"/>
          <a:stretch/>
        </p:blipFill>
        <p:spPr>
          <a:xfrm>
            <a:off x="0" y="1217573"/>
            <a:ext cx="12192000" cy="1393277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1A2C31A-0827-45C0-91A1-65823F69A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57200"/>
            <a:ext cx="10579398" cy="1299411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TIMSS i PIRLS</a:t>
            </a:r>
            <a:br>
              <a:rPr lang="hr-HR">
                <a:solidFill>
                  <a:srgbClr val="FFFFFF"/>
                </a:solidFill>
              </a:rPr>
            </a:br>
            <a:endParaRPr lang="hr-HR">
              <a:solidFill>
                <a:srgbClr val="FFFFFF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45D527E-542C-44E0-8FC2-F03B24CFA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2466471"/>
            <a:ext cx="12188952" cy="43915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1A2779C-044B-4EBC-975A-8808152A2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0039" y="414619"/>
            <a:ext cx="4954693" cy="11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3C4D65D4-3FB8-4DED-BF4E-9AACA0EE31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347" y="2610850"/>
            <a:ext cx="11293642" cy="3832531"/>
          </a:xfrm>
        </p:spPr>
        <p:txBody>
          <a:bodyPr anchor="ctr">
            <a:normAutofit/>
          </a:bodyPr>
          <a:lstStyle/>
          <a:p>
            <a:r>
              <a:rPr lang="hr-HR" sz="2400" dirty="0">
                <a:solidFill>
                  <a:srgbClr val="000000"/>
                </a:solidFill>
                <a:latin typeface="+mj-lt"/>
              </a:rPr>
              <a:t>Istraživanje TIMSS – međunarodno istraživanje trendova u znanju matematike i prirodoslovlja (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Trends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in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International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Mathematics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and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Science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Study</a:t>
            </a:r>
            <a:r>
              <a:rPr lang="hr-HR" sz="2400" dirty="0">
                <a:solidFill>
                  <a:srgbClr val="000000"/>
                </a:solidFill>
                <a:latin typeface="+mj-lt"/>
              </a:rPr>
              <a:t>) provodi se u sklopu organizacije IEA (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International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Association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for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the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Evaluation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of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Educational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Achievement</a:t>
            </a:r>
            <a:r>
              <a:rPr lang="hr-HR" sz="2400" dirty="0">
                <a:solidFill>
                  <a:srgbClr val="000000"/>
                </a:solidFill>
                <a:latin typeface="+mj-lt"/>
              </a:rPr>
              <a:t> – Međunarodno udruženje za vrednovanje obrazovnih postignuća). </a:t>
            </a:r>
          </a:p>
          <a:p>
            <a:r>
              <a:rPr lang="hr-HR" sz="2400" dirty="0">
                <a:solidFill>
                  <a:srgbClr val="000000"/>
                </a:solidFill>
                <a:latin typeface="+mj-lt"/>
              </a:rPr>
              <a:t>Kao osnovna sastavnica IEA ciklusa temeljnih istraživanja, uz istraživanje TIMSS, provodi se i međunarodno istraživanje PIRLS (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Progress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in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International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Reading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Literacy</a:t>
            </a:r>
            <a:r>
              <a:rPr lang="hr-HR" sz="2400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hr-HR" sz="2400" i="1" dirty="0" err="1">
                <a:solidFill>
                  <a:srgbClr val="000000"/>
                </a:solidFill>
                <a:latin typeface="+mj-lt"/>
              </a:rPr>
              <a:t>Study</a:t>
            </a:r>
            <a:r>
              <a:rPr lang="hr-HR" sz="2400" dirty="0">
                <a:solidFill>
                  <a:srgbClr val="000000"/>
                </a:solidFill>
                <a:latin typeface="+mj-lt"/>
              </a:rPr>
              <a:t> – Međunarodno istraživanje razvoja čitalačke pismenosti). </a:t>
            </a:r>
          </a:p>
        </p:txBody>
      </p:sp>
    </p:spTree>
    <p:extLst>
      <p:ext uri="{BB962C8B-B14F-4D97-AF65-F5344CB8AC3E}">
        <p14:creationId xmlns:p14="http://schemas.microsoft.com/office/powerpoint/2010/main" val="3804532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523E859E-BCBF-4E66-BDB2-B45C40789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82741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A9AEE7E-B925-446D-8A61-75BFE40B8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33968"/>
          <a:stretch/>
        </p:blipFill>
        <p:spPr>
          <a:xfrm>
            <a:off x="0" y="1217573"/>
            <a:ext cx="12192000" cy="1393277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1A2C31A-0827-45C0-91A1-65823F69A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57200"/>
            <a:ext cx="10579398" cy="1299411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eTIMSS 2019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45D527E-542C-44E0-8FC2-F03B24CFA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2466471"/>
            <a:ext cx="12188952" cy="43915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57937730-AF5E-4A3E-B943-122B912265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91"/>
          <a:stretch/>
        </p:blipFill>
        <p:spPr bwMode="auto">
          <a:xfrm>
            <a:off x="804671" y="3263136"/>
            <a:ext cx="4954693" cy="236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C4D65D4-3FB8-4DED-BF4E-9AACA0EE31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4871" y="2827419"/>
            <a:ext cx="5029200" cy="3227626"/>
          </a:xfrm>
        </p:spPr>
        <p:txBody>
          <a:bodyPr anchor="ctr">
            <a:normAutofit/>
          </a:bodyPr>
          <a:lstStyle/>
          <a:p>
            <a:r>
              <a:rPr lang="hr-HR" sz="1300">
                <a:solidFill>
                  <a:srgbClr val="000000"/>
                </a:solidFill>
                <a:latin typeface="+mj-lt"/>
              </a:rPr>
              <a:t>treći je ciklus istraživanja TIMSS u kojem su sudjelovali hrvatski učenici. </a:t>
            </a:r>
          </a:p>
          <a:p>
            <a:r>
              <a:rPr lang="hr-HR" sz="1300">
                <a:solidFill>
                  <a:srgbClr val="000000"/>
                </a:solidFill>
                <a:latin typeface="+mj-lt"/>
              </a:rPr>
              <a:t>U tom ukupno 7. ciklusu međunarodnog istraživanja TIMSS planiran je prelazak s dosadašnjeg „papir-olovka“ načina ispitivanja na elektronički način provedbe – na računalima ili tabletima. </a:t>
            </a:r>
          </a:p>
          <a:p>
            <a:r>
              <a:rPr lang="hr-HR" sz="1300">
                <a:solidFill>
                  <a:srgbClr val="000000"/>
                </a:solidFill>
                <a:latin typeface="+mj-lt"/>
              </a:rPr>
              <a:t>eTIMSS 2019 glavno međunarodno istraživanje trendova u znanju matematike i prirodoslovlja (Trends in International Mathematics and Science Study) bit će provedeno u više od 60 zemalja svijeta.</a:t>
            </a:r>
          </a:p>
          <a:p>
            <a:r>
              <a:rPr lang="hr-HR" sz="1300">
                <a:solidFill>
                  <a:srgbClr val="000000"/>
                </a:solidFill>
                <a:latin typeface="+mj-lt"/>
              </a:rPr>
              <a:t>Kako bi održalo korak sa suvremenim odgojno-obrazovnim metodama ispitivanja, istraživanje TIMSS se svakim ispitnim ciklusom dodatno unapređuje. Tako je ciklus 2019. godine posvećen potpunom prijelazu na digitalni oblik ispitivanja.</a:t>
            </a:r>
          </a:p>
          <a:p>
            <a:r>
              <a:rPr lang="hr-HR" sz="1300">
                <a:solidFill>
                  <a:srgbClr val="000000"/>
                </a:solidFill>
                <a:latin typeface="+mj-lt"/>
              </a:rPr>
              <a:t>U Republici Hrvatskoj istraživanje je </a:t>
            </a:r>
            <a:r>
              <a:rPr lang="hr-HR" sz="1300" b="1">
                <a:solidFill>
                  <a:srgbClr val="000000"/>
                </a:solidFill>
                <a:latin typeface="+mj-lt"/>
              </a:rPr>
              <a:t>provedeno od 18. ožujka do 18. travnja 2019. godine.</a:t>
            </a:r>
          </a:p>
          <a:p>
            <a:endParaRPr lang="hr-HR" sz="130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7226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9E7306F5-91E6-48FD-8438-32E8572AFD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" b="30780"/>
          <a:stretch/>
        </p:blipFill>
        <p:spPr>
          <a:xfrm>
            <a:off x="797391" y="804334"/>
            <a:ext cx="10615494" cy="5070210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421E77C9-119A-4C05-9E5C-A27E68E17C0C}"/>
              </a:ext>
            </a:extLst>
          </p:cNvPr>
          <p:cNvSpPr/>
          <p:nvPr/>
        </p:nvSpPr>
        <p:spPr>
          <a:xfrm>
            <a:off x="367340" y="6412468"/>
            <a:ext cx="10284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hr-HR" dirty="0">
                <a:hlinkClick r:id="rId3"/>
              </a:rPr>
              <a:t>https://mk0ncvvot6usx5xu4d.kinstacdn.com/wp-content/uploads/2018/12/Zemlje-sudionice.pdf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57803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BDA105D5-C865-47B4-A6B1-AC06BFCBDB2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47650" y="149225"/>
            <a:ext cx="8702675" cy="4351338"/>
          </a:xfrm>
          <a:prstGeom prst="rect">
            <a:avLst/>
          </a:prstGeom>
        </p:spPr>
      </p:pic>
      <p:pic>
        <p:nvPicPr>
          <p:cNvPr id="5" name="Rezervirano mjesto sadržaja 3">
            <a:extLst>
              <a:ext uri="{FF2B5EF4-FFF2-40B4-BE49-F238E27FC236}">
                <a16:creationId xmlns:a16="http://schemas.microsoft.com/office/drawing/2014/main" id="{2AD18578-51F2-4634-ACE9-8C6D1F676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0" y="1253331"/>
            <a:ext cx="4991100" cy="5643782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D81FE08D-70D1-447E-BF4D-25F778D1E1EB}"/>
              </a:ext>
            </a:extLst>
          </p:cNvPr>
          <p:cNvSpPr/>
          <p:nvPr/>
        </p:nvSpPr>
        <p:spPr>
          <a:xfrm>
            <a:off x="1079157" y="5835134"/>
            <a:ext cx="2185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>
                <a:hlinkClick r:id="rId4"/>
              </a:rPr>
              <a:t>https://timss.bc.edu/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63710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91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5" name="Picture 192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26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122" name="Picture 2" descr="Stem,Steam,Stream education tinker.ly">
            <a:extLst>
              <a:ext uri="{FF2B5EF4-FFF2-40B4-BE49-F238E27FC236}">
                <a16:creationId xmlns:a16="http://schemas.microsoft.com/office/drawing/2014/main" id="{0B859850-7122-40B8-AB76-58EB33240F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" r="2139" b="-3"/>
          <a:stretch/>
        </p:blipFill>
        <p:spPr bwMode="auto">
          <a:xfrm>
            <a:off x="20" y="907231"/>
            <a:ext cx="4838021" cy="5063738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C4D65D4-3FB8-4DED-BF4E-9AACA0EE31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877" y="1331496"/>
            <a:ext cx="6090572" cy="4729476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hr-HR" dirty="0">
                <a:solidFill>
                  <a:srgbClr val="000000"/>
                </a:solidFill>
                <a:latin typeface="+mj-lt"/>
              </a:rPr>
              <a:t>Nakon dva desetljeća u 21. stoljeću, društvo prolazi kroz svoju digitalnu revoluciju. </a:t>
            </a:r>
          </a:p>
          <a:p>
            <a:pPr>
              <a:lnSpc>
                <a:spcPct val="100000"/>
              </a:lnSpc>
            </a:pPr>
            <a:r>
              <a:rPr lang="hr-HR" dirty="0">
                <a:solidFill>
                  <a:srgbClr val="000000"/>
                </a:solidFill>
                <a:latin typeface="+mj-lt"/>
              </a:rPr>
              <a:t>Živimo u svijetu koji su u potpunosti oblikovani znanost, tehnologija, inženjering i matematika. </a:t>
            </a:r>
          </a:p>
          <a:p>
            <a:pPr>
              <a:lnSpc>
                <a:spcPct val="100000"/>
              </a:lnSpc>
            </a:pPr>
            <a:r>
              <a:rPr lang="hr-HR" dirty="0">
                <a:solidFill>
                  <a:srgbClr val="000000"/>
                </a:solidFill>
                <a:latin typeface="+mj-lt"/>
              </a:rPr>
              <a:t>STEM  je evoluirao u STEAM i STREAM </a:t>
            </a:r>
          </a:p>
        </p:txBody>
      </p:sp>
    </p:spTree>
    <p:extLst>
      <p:ext uri="{BB962C8B-B14F-4D97-AF65-F5344CB8AC3E}">
        <p14:creationId xmlns:p14="http://schemas.microsoft.com/office/powerpoint/2010/main" val="506394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DB11890-9005-471E-80D7-293A93931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1" y="263859"/>
            <a:ext cx="11101137" cy="1143000"/>
          </a:xfrm>
        </p:spPr>
        <p:txBody>
          <a:bodyPr>
            <a:normAutofit/>
          </a:bodyPr>
          <a:lstStyle/>
          <a:p>
            <a:r>
              <a:rPr lang="hr-HR" altLang="sr-Latn-RS" dirty="0"/>
              <a:t>STEM u obrazovnom sustavu Republike Hrvatske</a:t>
            </a:r>
          </a:p>
        </p:txBody>
      </p:sp>
      <p:sp>
        <p:nvSpPr>
          <p:cNvPr id="16387" name="AutoShape 2">
            <a:extLst>
              <a:ext uri="{FF2B5EF4-FFF2-40B4-BE49-F238E27FC236}">
                <a16:creationId xmlns:a16="http://schemas.microsoft.com/office/drawing/2014/main" id="{85C4EB47-8283-42FB-B6D2-3EBC02FEBA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pic>
        <p:nvPicPr>
          <p:cNvPr id="16388" name="Picture 3">
            <a:hlinkClick r:id="rId3"/>
            <a:extLst>
              <a:ext uri="{FF2B5EF4-FFF2-40B4-BE49-F238E27FC236}">
                <a16:creationId xmlns:a16="http://schemas.microsoft.com/office/drawing/2014/main" id="{A961250E-131E-44EA-9270-790E6E393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17" y="3590754"/>
            <a:ext cx="19621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>
            <a:hlinkClick r:id="rId5"/>
            <a:extLst>
              <a:ext uri="{FF2B5EF4-FFF2-40B4-BE49-F238E27FC236}">
                <a16:creationId xmlns:a16="http://schemas.microsoft.com/office/drawing/2014/main" id="{85D1A1E1-65BF-41B8-BFB3-6A9615C06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0" y="1918185"/>
            <a:ext cx="14954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5">
            <a:extLst>
              <a:ext uri="{FF2B5EF4-FFF2-40B4-BE49-F238E27FC236}">
                <a16:creationId xmlns:a16="http://schemas.microsoft.com/office/drawing/2014/main" id="{9310C732-EA0E-4159-8BE7-00DE6644B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50" y="1506662"/>
            <a:ext cx="3375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r-Latn-RS" sz="1800" dirty="0">
                <a:latin typeface="+mj-lt"/>
              </a:rPr>
              <a:t>„Pollution! Find a STEM solution!“</a:t>
            </a:r>
            <a:endParaRPr lang="hr-HR" altLang="sr-Latn-RS" sz="1800" dirty="0">
              <a:latin typeface="+mj-lt"/>
            </a:endParaRPr>
          </a:p>
        </p:txBody>
      </p:sp>
      <p:pic>
        <p:nvPicPr>
          <p:cNvPr id="16391" name="Picture 7" descr="Slikovni rezultat za stem genijalci">
            <a:hlinkClick r:id="rId7"/>
            <a:extLst>
              <a:ext uri="{FF2B5EF4-FFF2-40B4-BE49-F238E27FC236}">
                <a16:creationId xmlns:a16="http://schemas.microsoft.com/office/drawing/2014/main" id="{B0FCBFF9-F27E-40E9-8645-DF8C594E7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97" y="1618903"/>
            <a:ext cx="1738313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AutoShape 11" descr="Slikovni rezultat za stem projekti micro bit">
            <a:extLst>
              <a:ext uri="{FF2B5EF4-FFF2-40B4-BE49-F238E27FC236}">
                <a16:creationId xmlns:a16="http://schemas.microsoft.com/office/drawing/2014/main" id="{5BCFF953-D015-4B5C-919B-FCC4CB3144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208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sp>
        <p:nvSpPr>
          <p:cNvPr id="16394" name="AutoShape 13" descr="Slikovni rezultat za stem projekti micro bit">
            <a:extLst>
              <a:ext uri="{FF2B5EF4-FFF2-40B4-BE49-F238E27FC236}">
                <a16:creationId xmlns:a16="http://schemas.microsoft.com/office/drawing/2014/main" id="{044D187C-F52B-4E0A-B571-764FDFD9B3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732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pic>
        <p:nvPicPr>
          <p:cNvPr id="16395" name="Picture 15" descr="Slikovni rezultat za stem projekti micro bit">
            <a:hlinkClick r:id="rId9"/>
            <a:extLst>
              <a:ext uri="{FF2B5EF4-FFF2-40B4-BE49-F238E27FC236}">
                <a16:creationId xmlns:a16="http://schemas.microsoft.com/office/drawing/2014/main" id="{07BC2B7D-C580-4853-B6E7-D50DB434A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59" y="4130032"/>
            <a:ext cx="2109788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8" descr="STEM Interaktiv">
            <a:hlinkClick r:id="rId11"/>
            <a:extLst>
              <a:ext uri="{FF2B5EF4-FFF2-40B4-BE49-F238E27FC236}">
                <a16:creationId xmlns:a16="http://schemas.microsoft.com/office/drawing/2014/main" id="{A442CD18-970E-4612-9B3E-DD9D7297E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447" y="1678447"/>
            <a:ext cx="3775075" cy="1031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Slika 20">
            <a:hlinkClick r:id="rId13"/>
            <a:extLst>
              <a:ext uri="{FF2B5EF4-FFF2-40B4-BE49-F238E27FC236}">
                <a16:creationId xmlns:a16="http://schemas.microsoft.com/office/drawing/2014/main" id="{F4D9970B-7827-49DE-AA86-0F2FC38F2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E8EBEE"/>
              </a:clrFrom>
              <a:clrTo>
                <a:srgbClr val="E8EB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59" y="1234130"/>
            <a:ext cx="194945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2">
            <a:hlinkClick r:id="rId15"/>
            <a:extLst>
              <a:ext uri="{FF2B5EF4-FFF2-40B4-BE49-F238E27FC236}">
                <a16:creationId xmlns:a16="http://schemas.microsoft.com/office/drawing/2014/main" id="{BA481DA5-8D9D-4235-BCC6-BAB542DA13C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90772" y="3590754"/>
            <a:ext cx="3124331" cy="1760536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5F7DB6F7-739B-489E-91BF-63AABB5F36C3}"/>
              </a:ext>
            </a:extLst>
          </p:cNvPr>
          <p:cNvSpPr/>
          <p:nvPr/>
        </p:nvSpPr>
        <p:spPr>
          <a:xfrm>
            <a:off x="5690772" y="5583957"/>
            <a:ext cx="3241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rgbClr val="2A2A2A"/>
                </a:solidFill>
                <a:latin typeface="+mj-lt"/>
              </a:rPr>
              <a:t>Zajedno smo jači – Hrvatski Telekom donacijski natječaj za najbolje STEM projekte</a:t>
            </a:r>
            <a:endParaRPr lang="hr-HR" sz="1600" dirty="0">
              <a:latin typeface="+mj-lt"/>
            </a:endParaRPr>
          </a:p>
        </p:txBody>
      </p:sp>
      <p:pic>
        <p:nvPicPr>
          <p:cNvPr id="7" name="Slika 6">
            <a:hlinkClick r:id="rId17"/>
            <a:extLst>
              <a:ext uri="{FF2B5EF4-FFF2-40B4-BE49-F238E27FC236}">
                <a16:creationId xmlns:a16="http://schemas.microsoft.com/office/drawing/2014/main" id="{FC7ADD39-5A1B-409D-B64E-BCA3D4D4239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5959" y="4660654"/>
            <a:ext cx="2518946" cy="161121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2CFF1CC3-AA54-4EE7-8BD6-322FCFDD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A0A0A0"/>
              </a:clrFrom>
              <a:clrTo>
                <a:srgbClr val="A0A0A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900115">
            <a:off x="2731033" y="374559"/>
            <a:ext cx="6729933" cy="6108882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15CC5A9D-11E3-452A-812A-70D0B43110D0}"/>
              </a:ext>
            </a:extLst>
          </p:cNvPr>
          <p:cNvSpPr txBox="1"/>
          <p:nvPr/>
        </p:nvSpPr>
        <p:spPr>
          <a:xfrm>
            <a:off x="2318396" y="6858000"/>
            <a:ext cx="75552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>
                <a:hlinkClick r:id="rId3" tooltip="http://www.thingiverse.com/thing:51030"/>
              </a:rPr>
              <a:t>Ta fotografija</a:t>
            </a:r>
            <a:r>
              <a:rPr lang="hr-HR" sz="900"/>
              <a:t> korisnika Nepoznat autor: licenca </a:t>
            </a:r>
            <a:r>
              <a:rPr lang="hr-HR" sz="900">
                <a:hlinkClick r:id="rId4" tooltip="https://creativecommons.org/licenses/by/3.0/"/>
              </a:rPr>
              <a:t>CC BY</a:t>
            </a:r>
            <a:endParaRPr lang="hr-HR" sz="90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6CC19BF1-192F-479C-9C5C-BBF55AB14D8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055074" y="199132"/>
            <a:ext cx="8208911" cy="6238773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11415D0-86DD-48B4-A2DE-CA359280A056}"/>
              </a:ext>
            </a:extLst>
          </p:cNvPr>
          <p:cNvSpPr txBox="1"/>
          <p:nvPr/>
        </p:nvSpPr>
        <p:spPr>
          <a:xfrm>
            <a:off x="3935760" y="7029400"/>
            <a:ext cx="6048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>
                <a:hlinkClick r:id="rId6" tooltip="http://mommieonassis.blogspot.com/2012/05/teacher-appreciation-20-gift-ideas.html"/>
              </a:rPr>
              <a:t>Ta fotografija</a:t>
            </a:r>
            <a:r>
              <a:rPr lang="hr-HR" sz="900"/>
              <a:t> korisnika Nepoznat autor: licenca </a:t>
            </a:r>
            <a:r>
              <a:rPr lang="hr-HR" sz="900">
                <a:hlinkClick r:id="rId7" tooltip="https://creativecommons.org/licenses/by-nd/3.0/"/>
              </a:rPr>
              <a:t>CC BY-ND</a:t>
            </a:r>
            <a:endParaRPr lang="hr-HR" sz="900"/>
          </a:p>
        </p:txBody>
      </p:sp>
    </p:spTree>
    <p:extLst>
      <p:ext uri="{BB962C8B-B14F-4D97-AF65-F5344CB8AC3E}">
        <p14:creationId xmlns:p14="http://schemas.microsoft.com/office/powerpoint/2010/main" val="18839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5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084" name="Rectangle 70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85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082" name="Title 1">
            <a:extLst>
              <a:ext uri="{FF2B5EF4-FFF2-40B4-BE49-F238E27FC236}">
                <a16:creationId xmlns:a16="http://schemas.microsoft.com/office/drawing/2014/main" id="{80E1C1B1-43F8-4867-BC34-B293C9AB0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hr-HR" altLang="sr-Latn-RS" sz="4000" dirty="0">
                <a:solidFill>
                  <a:srgbClr val="FFFFFF"/>
                </a:solidFill>
              </a:rPr>
              <a:t>Izvori</a:t>
            </a:r>
          </a:p>
        </p:txBody>
      </p:sp>
      <p:sp>
        <p:nvSpPr>
          <p:cNvPr id="2" name="Rezervirano mjesto sadržaja 1">
            <a:extLst>
              <a:ext uri="{FF2B5EF4-FFF2-40B4-BE49-F238E27FC236}">
                <a16:creationId xmlns:a16="http://schemas.microsoft.com/office/drawing/2014/main" id="{9AF69674-F524-4570-9C08-490D1404A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990575"/>
          </a:xfrm>
        </p:spPr>
        <p:txBody>
          <a:bodyPr anchor="ctr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 err="1">
                <a:latin typeface="+mj-lt"/>
              </a:rPr>
              <a:t>Felder</a:t>
            </a:r>
            <a:r>
              <a:rPr lang="hr-HR" altLang="sr-Latn-RS" sz="1400" dirty="0">
                <a:latin typeface="+mj-lt"/>
              </a:rPr>
              <a:t> R. M., Brent R., (2016.), </a:t>
            </a:r>
            <a:r>
              <a:rPr lang="hr-HR" altLang="sr-Latn-RS" sz="1400" dirty="0" err="1">
                <a:latin typeface="+mj-lt"/>
              </a:rPr>
              <a:t>Teaching</a:t>
            </a:r>
            <a:r>
              <a:rPr lang="hr-HR" altLang="sr-Latn-RS" sz="1400" dirty="0">
                <a:latin typeface="+mj-lt"/>
              </a:rPr>
              <a:t> </a:t>
            </a:r>
            <a:r>
              <a:rPr lang="hr-HR" altLang="sr-Latn-RS" sz="1400" dirty="0" err="1">
                <a:latin typeface="+mj-lt"/>
              </a:rPr>
              <a:t>and</a:t>
            </a:r>
            <a:r>
              <a:rPr lang="hr-HR" altLang="sr-Latn-RS" sz="1400" dirty="0">
                <a:latin typeface="+mj-lt"/>
              </a:rPr>
              <a:t> </a:t>
            </a:r>
            <a:r>
              <a:rPr lang="hr-HR" altLang="sr-Latn-RS" sz="1400" dirty="0" err="1">
                <a:latin typeface="+mj-lt"/>
              </a:rPr>
              <a:t>Learning</a:t>
            </a:r>
            <a:r>
              <a:rPr lang="hr-HR" altLang="sr-Latn-RS" sz="1400" dirty="0">
                <a:latin typeface="+mj-lt"/>
              </a:rPr>
              <a:t> STEM: A </a:t>
            </a:r>
            <a:r>
              <a:rPr lang="hr-HR" altLang="sr-Latn-RS" sz="1400" dirty="0" err="1">
                <a:latin typeface="+mj-lt"/>
              </a:rPr>
              <a:t>Practical</a:t>
            </a:r>
            <a:r>
              <a:rPr lang="hr-HR" altLang="sr-Latn-RS" sz="1400" dirty="0">
                <a:latin typeface="+mj-lt"/>
              </a:rPr>
              <a:t> </a:t>
            </a:r>
            <a:r>
              <a:rPr lang="hr-HR" altLang="sr-Latn-RS" sz="1400" dirty="0" err="1">
                <a:latin typeface="+mj-lt"/>
              </a:rPr>
              <a:t>Guide</a:t>
            </a:r>
            <a:endParaRPr lang="hr-HR" altLang="sr-Latn-RS" sz="14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2"/>
              </a:rPr>
              <a:t>https://www.ed.gov/stem</a:t>
            </a:r>
            <a:r>
              <a:rPr lang="hr-HR" altLang="sr-Latn-RS" sz="1400" dirty="0">
                <a:latin typeface="+mj-lt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3"/>
              </a:rPr>
              <a:t>https://www.livescience.com/43296-what-is-stem-education.html</a:t>
            </a:r>
            <a:r>
              <a:rPr lang="hr-HR" altLang="sr-Latn-RS" sz="1400" dirty="0">
                <a:latin typeface="+mj-lt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4"/>
              </a:rPr>
              <a:t>https://edtechmagazine.com/k12/article/2017/08/history-stem-vs-steam-education-and-rise-stream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5"/>
              </a:rPr>
              <a:t>https://www.youtube.com/watch?time_continue=1&amp;v=vSAXJCPC5C4&amp;feature=emb_logo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6"/>
              </a:rPr>
              <a:t>https://www.capstan.be/trends-in-learning-stem-steam-stream-a-battle-of-acronyms/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7"/>
              </a:rPr>
              <a:t>https://www.niche.com/blog/stem-vs-steam-vs-stream/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8"/>
              </a:rPr>
              <a:t>https://www.ncvvo.hr/medunarodna-istrazivanja/timss/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9"/>
              </a:rPr>
              <a:t>https://tinker.ly/the-difference-between-stem-steam-and-stream/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10"/>
              </a:rPr>
              <a:t>https://funacademy.fi/stem-steam-and-stream/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6"/>
              </a:rPr>
              <a:t>https://www.capstan.be/trends-in-learning-stem-steam-stream-a-battle-of-acronyms/</a:t>
            </a:r>
            <a:endParaRPr lang="hr-HR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11"/>
              </a:rPr>
              <a:t>http://vijesti.hrt.hr/370908/poduprite-stem-revoluciju-u-hrvatskim-skolama</a:t>
            </a:r>
            <a:r>
              <a:rPr lang="hr-HR" altLang="sr-Latn-RS" sz="1400" dirty="0">
                <a:latin typeface="+mj-lt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12"/>
              </a:rPr>
              <a:t>http://www.jobstem.eu/home-1/</a:t>
            </a:r>
            <a:r>
              <a:rPr lang="hr-HR" altLang="sr-Latn-RS" sz="1400" dirty="0">
                <a:latin typeface="+mj-lt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13"/>
              </a:rPr>
              <a:t>http://stem-edu-hr.weebly.com/erasmus--project-pollution-find-a-stem-solution.html</a:t>
            </a:r>
            <a:r>
              <a:rPr lang="hr-HR" altLang="sr-Latn-RS" sz="1400" dirty="0">
                <a:latin typeface="+mj-lt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altLang="sr-Latn-RS" sz="1400" dirty="0">
                <a:latin typeface="+mj-lt"/>
                <a:hlinkClick r:id="rId14"/>
              </a:rPr>
              <a:t>http://www.srednja.hr/studenti/vijesti/maturanti-i-dalje-idu-linijom-manjeg-otpora-stem-izbjegavaju-zbog-lakseg-diplomiranja/</a:t>
            </a:r>
            <a:endParaRPr lang="hr-HR" altLang="sr-Latn-RS" sz="1400" dirty="0"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400" dirty="0">
                <a:latin typeface="+mj-lt"/>
                <a:hlinkClick r:id="rId15"/>
              </a:rPr>
              <a:t>https://kitteens.org</a:t>
            </a:r>
            <a:endParaRPr lang="hr-HR" altLang="sr-Latn-RS" sz="14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74B68462-F339-4C1A-B2FA-6E607BB94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Kako je nastao akronim STEM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986D3EE-E2DF-4865-B873-3A2F718D1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304801"/>
            <a:ext cx="6927542" cy="6291816"/>
          </a:xfrm>
        </p:spPr>
        <p:txBody>
          <a:bodyPr anchor="ctr"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hr-HR" dirty="0">
                <a:latin typeface="+mj-lt"/>
              </a:rPr>
              <a:t>STEM akronim službeno je nastao 2001. </a:t>
            </a:r>
            <a:r>
              <a:rPr lang="en-US" dirty="0">
                <a:latin typeface="+mj-lt"/>
                <a:hlinkClick r:id="rId3"/>
              </a:rPr>
              <a:t>U.S. National Science Foundation</a:t>
            </a:r>
            <a:r>
              <a:rPr lang="en-US" dirty="0">
                <a:latin typeface="+mj-lt"/>
              </a:rPr>
              <a:t> </a:t>
            </a:r>
            <a:r>
              <a:rPr lang="hr-HR" dirty="0">
                <a:latin typeface="+mj-lt"/>
              </a:rPr>
              <a:t> (NSF), a STEM pokret razvio se kao odgovor na rastuće zabrinutosti da studenti nisu dovoljno pripremljeni za visokotehnološke poslove 21. stoljeća. </a:t>
            </a:r>
          </a:p>
          <a:p>
            <a:pPr>
              <a:lnSpc>
                <a:spcPct val="110000"/>
              </a:lnSpc>
            </a:pPr>
            <a:r>
              <a:rPr lang="hr-HR" dirty="0">
                <a:latin typeface="+mj-lt"/>
              </a:rPr>
              <a:t>Rezultati međunarodnih studija kao što su </a:t>
            </a:r>
            <a:r>
              <a:rPr lang="hr-HR" b="1" dirty="0">
                <a:latin typeface="+mj-lt"/>
              </a:rPr>
              <a:t>TIMSS</a:t>
            </a:r>
            <a:r>
              <a:rPr lang="hr-HR" dirty="0">
                <a:latin typeface="+mj-lt"/>
              </a:rPr>
              <a:t> i </a:t>
            </a:r>
            <a:r>
              <a:rPr lang="hr-HR" b="1" dirty="0">
                <a:latin typeface="+mj-lt"/>
              </a:rPr>
              <a:t>PISA</a:t>
            </a:r>
            <a:r>
              <a:rPr lang="hr-HR" dirty="0">
                <a:latin typeface="+mj-lt"/>
              </a:rPr>
              <a:t> pojačali su zabrinutost zbog znanstvene kompetencije i znanja studenata i potaknuli međunarodne usporedbe.</a:t>
            </a:r>
            <a:r>
              <a:rPr lang="sr-Latn-RS" altLang="sr-Latn-RS" dirty="0">
                <a:latin typeface="+mj-lt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sr-Latn-RS" altLang="sr-Latn-RS" dirty="0">
                <a:latin typeface="+mj-lt"/>
              </a:rPr>
              <a:t>TIMSS i PISA pružaju ključni uvid u </a:t>
            </a:r>
            <a:r>
              <a:rPr lang="sr-Latn-RS" altLang="sr-Latn-RS" dirty="0" err="1">
                <a:latin typeface="+mj-lt"/>
              </a:rPr>
              <a:t>učinkovitost</a:t>
            </a:r>
            <a:r>
              <a:rPr lang="sr-Latn-RS" altLang="sr-Latn-RS" dirty="0">
                <a:latin typeface="+mj-lt"/>
              </a:rPr>
              <a:t> obrazovnog sustava zemlje i pomažu u identificiranju područja za poboljšanje</a:t>
            </a:r>
            <a:endParaRPr lang="hr-H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4603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6F5E9DE-B908-4F8F-9565-DCBE970DB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STEM</a:t>
            </a:r>
            <a:r>
              <a:rPr lang="hr-HR" sz="4000" dirty="0">
                <a:solidFill>
                  <a:srgbClr val="FFFFFF"/>
                </a:solidFill>
              </a:rPr>
              <a:t> </a:t>
            </a:r>
            <a:br>
              <a:rPr lang="hr-HR" sz="4000" dirty="0">
                <a:solidFill>
                  <a:srgbClr val="FFFFFF"/>
                </a:solidFill>
              </a:rPr>
            </a:br>
            <a:r>
              <a:rPr lang="hr-HR" sz="4000" dirty="0">
                <a:solidFill>
                  <a:srgbClr val="FFFFFF"/>
                </a:solidFill>
              </a:rPr>
              <a:t>(znanost, tehnologiju, inženjerstvo i matematika)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70F8F77-BC19-464F-B613-4696376FE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4086827"/>
          </a:xfrm>
        </p:spPr>
        <p:txBody>
          <a:bodyPr anchor="ctr">
            <a:normAutofit fontScale="92500"/>
          </a:bodyPr>
          <a:lstStyle/>
          <a:p>
            <a:pPr>
              <a:buFontTx/>
              <a:buChar char="-"/>
            </a:pPr>
            <a:r>
              <a:rPr lang="hr-HR" dirty="0">
                <a:latin typeface="+mj-lt"/>
              </a:rPr>
              <a:t>integracija ovih predmeta  - pripremanje učenika za eru tehnologije</a:t>
            </a:r>
          </a:p>
          <a:p>
            <a:pPr>
              <a:buFontTx/>
              <a:buChar char="-"/>
            </a:pPr>
            <a:r>
              <a:rPr lang="hr-HR" dirty="0">
                <a:latin typeface="+mj-lt"/>
              </a:rPr>
              <a:t>poslovi u 21. stoljeću zahtijevaju niz jedinstvenih životnih vještina. </a:t>
            </a:r>
          </a:p>
          <a:p>
            <a:pPr>
              <a:buFontTx/>
              <a:buChar char="-"/>
            </a:pPr>
            <a:r>
              <a:rPr lang="hr-HR" dirty="0">
                <a:latin typeface="+mj-lt"/>
              </a:rPr>
              <a:t>za kompleksne izazove potrebna su sofisticirana rješenja. </a:t>
            </a:r>
          </a:p>
          <a:p>
            <a:pPr>
              <a:buFontTx/>
              <a:buChar char="-"/>
            </a:pPr>
            <a:r>
              <a:rPr lang="hr-HR" dirty="0">
                <a:latin typeface="+mj-lt"/>
              </a:rPr>
              <a:t>STEM obrazovanje pomaže učenicima da pristupe najsuvremenijim znanjima i treninzima za rješavanje problema sutrašnjice. </a:t>
            </a:r>
          </a:p>
          <a:p>
            <a:pPr>
              <a:buFontTx/>
              <a:buChar char="-"/>
            </a:pPr>
            <a:r>
              <a:rPr lang="hr-HR" dirty="0">
                <a:latin typeface="+mj-lt"/>
              </a:rPr>
              <a:t>u našim društvima postoje grupe poput djevojčica i žena, koje se suočavaju s velikim nedostacima znanja i vještina. STEM obrazovanje povećava pristupačnost i sudjelovanje za te skupine. </a:t>
            </a:r>
          </a:p>
        </p:txBody>
      </p:sp>
    </p:spTree>
    <p:extLst>
      <p:ext uri="{BB962C8B-B14F-4D97-AF65-F5344CB8AC3E}">
        <p14:creationId xmlns:p14="http://schemas.microsoft.com/office/powerpoint/2010/main" val="26294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58" name="Title 1">
            <a:extLst>
              <a:ext uri="{FF2B5EF4-FFF2-40B4-BE49-F238E27FC236}">
                <a16:creationId xmlns:a16="http://schemas.microsoft.com/office/drawing/2014/main" id="{F0149393-38FF-47C0-BB89-761CD6D5A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hr-HR" altLang="sr-Latn-RS" sz="4000">
                <a:solidFill>
                  <a:srgbClr val="FFFFFF"/>
                </a:solidFill>
              </a:rPr>
              <a:t>STEM u obrazovnom sustavu Republike Hrvatske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CFA62-652D-4F8D-BE58-DE0F27D60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hr-HR" dirty="0">
                <a:latin typeface="+mj-lt"/>
              </a:rPr>
              <a:t> 2014. Hrvatski Sabor usvojio je </a:t>
            </a:r>
            <a:r>
              <a:rPr lang="hr-HR" i="1" dirty="0">
                <a:latin typeface="+mj-lt"/>
              </a:rPr>
              <a:t>Strategiju obrazovanja, znanosti i tehnologije</a:t>
            </a:r>
            <a:r>
              <a:rPr lang="hr-HR" dirty="0">
                <a:latin typeface="+mj-lt"/>
              </a:rPr>
              <a:t>. </a:t>
            </a:r>
          </a:p>
          <a:p>
            <a:pPr>
              <a:defRPr/>
            </a:pPr>
            <a:r>
              <a:rPr lang="hr-HR" b="1" dirty="0">
                <a:latin typeface="+mj-lt"/>
              </a:rPr>
              <a:t>Strategija naglašava kako je za razvojni prioritet bitno STEM područje </a:t>
            </a:r>
            <a:r>
              <a:rPr lang="hr-HR" dirty="0">
                <a:latin typeface="+mj-lt"/>
              </a:rPr>
              <a:t>(znanost, tehnologija, inženjerstvo i matematika).</a:t>
            </a:r>
          </a:p>
          <a:p>
            <a:pPr>
              <a:defRPr/>
            </a:pPr>
            <a:r>
              <a:rPr lang="hr-HR" dirty="0">
                <a:latin typeface="+mj-lt"/>
              </a:rPr>
              <a:t> Cjelovita kurikularna reforma (CKR) jedna je od prvih mjera kojom započinje realizacija Strategije. </a:t>
            </a:r>
          </a:p>
        </p:txBody>
      </p:sp>
    </p:spTree>
    <p:extLst>
      <p:ext uri="{BB962C8B-B14F-4D97-AF65-F5344CB8AC3E}">
        <p14:creationId xmlns:p14="http://schemas.microsoft.com/office/powerpoint/2010/main" val="1344375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698" name="Title 1">
            <a:extLst>
              <a:ext uri="{FF2B5EF4-FFF2-40B4-BE49-F238E27FC236}">
                <a16:creationId xmlns:a16="http://schemas.microsoft.com/office/drawing/2014/main" id="{5E410072-E699-47A6-B980-FB43D724D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sr-Latn-RS" sz="4000" b="1">
                <a:solidFill>
                  <a:srgbClr val="FFFFFF"/>
                </a:solidFill>
              </a:rPr>
              <a:t>STEM </a:t>
            </a:r>
            <a:r>
              <a:rPr lang="hr-HR" altLang="sr-Latn-RS" sz="4000" b="1">
                <a:solidFill>
                  <a:srgbClr val="FFFFFF"/>
                </a:solidFill>
              </a:rPr>
              <a:t>vještine</a:t>
            </a:r>
            <a:endParaRPr lang="en-US" altLang="sr-Latn-RS" sz="4000" b="1">
              <a:solidFill>
                <a:srgbClr val="FFFFFF"/>
              </a:solidFill>
            </a:endParaRPr>
          </a:p>
        </p:txBody>
      </p:sp>
      <p:sp>
        <p:nvSpPr>
          <p:cNvPr id="29699" name="Content Placeholder 1">
            <a:extLst>
              <a:ext uri="{FF2B5EF4-FFF2-40B4-BE49-F238E27FC236}">
                <a16:creationId xmlns:a16="http://schemas.microsoft.com/office/drawing/2014/main" id="{CD56C250-0463-4693-A0B4-B7453752F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177170"/>
            <a:ext cx="9708995" cy="4471280"/>
          </a:xfrm>
        </p:spPr>
        <p:txBody>
          <a:bodyPr anchor="ctr"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altLang="sr-Latn-RS" b="1" dirty="0">
                <a:latin typeface="+mj-lt"/>
              </a:rPr>
              <a:t>Analitičke vještine </a:t>
            </a:r>
            <a:r>
              <a:rPr lang="hr-HR" altLang="sr-Latn-RS" dirty="0">
                <a:latin typeface="+mj-lt"/>
              </a:rPr>
              <a:t>za istraživanje teme, razvijanje projekta i vremenskog slijeda te izvođenja zaključka iz dobivenih rezultata istraživanja.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altLang="sr-Latn-RS" b="1" dirty="0">
                <a:latin typeface="+mj-lt"/>
              </a:rPr>
              <a:t>Znanstvene vještine  </a:t>
            </a:r>
            <a:r>
              <a:rPr lang="hr-HR" altLang="sr-Latn-RS" dirty="0">
                <a:latin typeface="+mj-lt"/>
              </a:rPr>
              <a:t>kako bi se složeni znanstveni sustav razbili u manje dijelove, prepoznali uzročno-posljedične odnose i obranili mišljenja pomoću činjenica.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altLang="sr-Latn-RS" b="1" dirty="0">
                <a:latin typeface="+mj-lt"/>
              </a:rPr>
              <a:t>Matematičke vještine </a:t>
            </a:r>
            <a:r>
              <a:rPr lang="hr-HR" altLang="sr-Latn-RS" dirty="0">
                <a:latin typeface="+mj-lt"/>
              </a:rPr>
              <a:t>za izračune i mjerenja.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hr-HR" altLang="sr-Latn-RS" b="1" dirty="0">
                <a:latin typeface="+mj-lt"/>
              </a:rPr>
              <a:t>Pozornost na detalje </a:t>
            </a:r>
            <a:r>
              <a:rPr lang="hr-HR" altLang="sr-Latn-RS" dirty="0">
                <a:latin typeface="+mj-lt"/>
              </a:rPr>
              <a:t>slijedeći tehničke upute, točno snimanje i procjena podataka</a:t>
            </a:r>
          </a:p>
        </p:txBody>
      </p:sp>
    </p:spTree>
    <p:extLst>
      <p:ext uri="{BB962C8B-B14F-4D97-AF65-F5344CB8AC3E}">
        <p14:creationId xmlns:p14="http://schemas.microsoft.com/office/powerpoint/2010/main" val="42630199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56F06FF6-E647-4B90-9587-92A23CD19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706" name="Picture 2" descr="IMG 2734">
            <a:extLst>
              <a:ext uri="{FF2B5EF4-FFF2-40B4-BE49-F238E27FC236}">
                <a16:creationId xmlns:a16="http://schemas.microsoft.com/office/drawing/2014/main" id="{99256909-4CB5-4DCF-96BC-C11766B608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 r="5380" b="-1"/>
          <a:stretch/>
        </p:blipFill>
        <p:spPr bwMode="auto">
          <a:xfrm>
            <a:off x="6409782" y="1625600"/>
            <a:ext cx="4505107" cy="426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Freeform 5">
            <a:extLst>
              <a:ext uri="{FF2B5EF4-FFF2-40B4-BE49-F238E27FC236}">
                <a16:creationId xmlns:a16="http://schemas.microsoft.com/office/drawing/2014/main" id="{2EF921D5-511C-4DC5-B790-F7BD0854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6">
            <a:extLst>
              <a:ext uri="{FF2B5EF4-FFF2-40B4-BE49-F238E27FC236}">
                <a16:creationId xmlns:a16="http://schemas.microsoft.com/office/drawing/2014/main" id="{E66D192E-0493-427F-AD26-8AA2E6C7C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7">
            <a:extLst>
              <a:ext uri="{FF2B5EF4-FFF2-40B4-BE49-F238E27FC236}">
                <a16:creationId xmlns:a16="http://schemas.microsoft.com/office/drawing/2014/main" id="{93303922-F214-4A45-B3DE-04644F747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Rectangle 8">
            <a:extLst>
              <a:ext uri="{FF2B5EF4-FFF2-40B4-BE49-F238E27FC236}">
                <a16:creationId xmlns:a16="http://schemas.microsoft.com/office/drawing/2014/main" id="{5679EF62-F54A-461E-AC2A-53AAE743A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258859" y="1118007"/>
            <a:ext cx="5634295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Naslov 3">
            <a:extLst>
              <a:ext uri="{FF2B5EF4-FFF2-40B4-BE49-F238E27FC236}">
                <a16:creationId xmlns:a16="http://schemas.microsoft.com/office/drawing/2014/main" id="{1A4A000F-C6A0-45F4-863F-999652C57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55" y="1426969"/>
            <a:ext cx="5158973" cy="30058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>
                <a:solidFill>
                  <a:srgbClr val="FFFFFF"/>
                </a:solidFill>
              </a:rPr>
              <a:t>Smisao STEM-a nije u opremi, nego u metodici, pedagogiji rada.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C0429BB-7D42-4393-AA30-F850B5FDB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810308"/>
            <a:ext cx="4572000" cy="1076551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endParaRPr lang="en-US" sz="2000">
              <a:solidFill>
                <a:schemeClr val="tx1"/>
              </a:solidFill>
            </a:endParaRPr>
          </a:p>
          <a:p>
            <a:pPr algn="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323A2CBA-35BE-4665-9906-10416E7D3A87}"/>
              </a:ext>
            </a:extLst>
          </p:cNvPr>
          <p:cNvSpPr/>
          <p:nvPr/>
        </p:nvSpPr>
        <p:spPr>
          <a:xfrm>
            <a:off x="8662335" y="5656027"/>
            <a:ext cx="214353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hr-HR" sz="9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https://kitteens.org/vukovar-16-02-2019/</a:t>
            </a:r>
            <a:endParaRPr lang="hr-HR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51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AF5A35F1-9A13-4169-B6F9-794A042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Pred učenike staviti zadatke koji potiču: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399765D-2F66-4B2D-9048-8311E5263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885651"/>
            <a:ext cx="6525220" cy="5251646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kombiniranje svih dosadašnjih znanja,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kritičko razmišljanje,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detaljnu analizu,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logičko promišljanje,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učenje kroz metodu pokušaja i pogreške,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 princip „uradi sam“,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praktičan rad,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 argumentirane rasprave,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poznavanje znanstvene metode (kako testirati pretpostavku)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hr-HR" dirty="0">
                <a:latin typeface="+mj-lt"/>
              </a:rPr>
              <a:t>timski rad</a:t>
            </a:r>
          </a:p>
        </p:txBody>
      </p:sp>
    </p:spTree>
    <p:extLst>
      <p:ext uri="{BB962C8B-B14F-4D97-AF65-F5344CB8AC3E}">
        <p14:creationId xmlns:p14="http://schemas.microsoft.com/office/powerpoint/2010/main" val="4035897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AF5A35F1-9A13-4169-B6F9-794A042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468" y="885651"/>
            <a:ext cx="3229803" cy="4624603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Kroz postavljene zadatke :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9CC6D09-89B6-4FF4-B794-A4BA967C3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8708" y="885651"/>
            <a:ext cx="6678924" cy="5521414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b="1" dirty="0">
                <a:latin typeface="+mj-lt"/>
              </a:rPr>
              <a:t>STEM sadržaj predstavlja dobar </a:t>
            </a:r>
            <a:r>
              <a:rPr lang="hr-HR" dirty="0">
                <a:latin typeface="+mj-lt"/>
              </a:rPr>
              <a:t>(zahtjevan, ali dostižan) </a:t>
            </a:r>
            <a:r>
              <a:rPr lang="hr-HR" b="1" dirty="0">
                <a:latin typeface="+mj-lt"/>
              </a:rPr>
              <a:t>omjer korištenja znanja i vještina</a:t>
            </a:r>
            <a:r>
              <a:rPr lang="hr-HR" dirty="0">
                <a:latin typeface="+mj-lt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hr-HR" dirty="0"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hr-HR" dirty="0">
                <a:latin typeface="+mj-lt"/>
              </a:rPr>
              <a:t>Kroz izazovne zadatke potiče se:</a:t>
            </a:r>
          </a:p>
          <a:p>
            <a:pPr marL="361950" indent="-361950">
              <a:spcBef>
                <a:spcPts val="0"/>
              </a:spcBef>
            </a:pPr>
            <a:r>
              <a:rPr lang="hr-HR" b="1" dirty="0">
                <a:latin typeface="+mj-lt"/>
              </a:rPr>
              <a:t>strpljenje</a:t>
            </a:r>
            <a:r>
              <a:rPr lang="hr-HR" dirty="0">
                <a:latin typeface="+mj-lt"/>
              </a:rPr>
              <a:t>, </a:t>
            </a:r>
          </a:p>
          <a:p>
            <a:pPr marL="361950" indent="-361950">
              <a:spcBef>
                <a:spcPts val="0"/>
              </a:spcBef>
            </a:pPr>
            <a:r>
              <a:rPr lang="hr-HR" b="1" dirty="0">
                <a:latin typeface="+mj-lt"/>
              </a:rPr>
              <a:t>upornost</a:t>
            </a:r>
            <a:r>
              <a:rPr lang="hr-HR" dirty="0">
                <a:latin typeface="+mj-lt"/>
              </a:rPr>
              <a:t>, </a:t>
            </a:r>
          </a:p>
          <a:p>
            <a:pPr marL="361950" indent="-361950">
              <a:spcBef>
                <a:spcPts val="0"/>
              </a:spcBef>
            </a:pPr>
            <a:r>
              <a:rPr lang="hr-HR" b="1" dirty="0">
                <a:latin typeface="+mj-lt"/>
              </a:rPr>
              <a:t>preciznost</a:t>
            </a:r>
            <a:r>
              <a:rPr lang="hr-HR" dirty="0">
                <a:latin typeface="+mj-lt"/>
              </a:rPr>
              <a:t>, </a:t>
            </a:r>
          </a:p>
          <a:p>
            <a:pPr marL="361950" indent="-361950">
              <a:spcBef>
                <a:spcPts val="0"/>
              </a:spcBef>
            </a:pPr>
            <a:r>
              <a:rPr lang="hr-HR" b="1" dirty="0">
                <a:latin typeface="+mj-lt"/>
              </a:rPr>
              <a:t>usmjerenost ka rješavanju problema </a:t>
            </a:r>
            <a:r>
              <a:rPr lang="hr-HR" dirty="0">
                <a:latin typeface="+mj-lt"/>
              </a:rPr>
              <a:t>unatoč preprekama, zbog čega često ulaze i u područje odgoja gdje učitelj ima priliku pozitivno utjecati na svoje učenike.</a:t>
            </a:r>
          </a:p>
        </p:txBody>
      </p:sp>
    </p:spTree>
    <p:extLst>
      <p:ext uri="{BB962C8B-B14F-4D97-AF65-F5344CB8AC3E}">
        <p14:creationId xmlns:p14="http://schemas.microsoft.com/office/powerpoint/2010/main" val="3968483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1606</Words>
  <Application>Microsoft Office PowerPoint</Application>
  <PresentationFormat>Široki zaslon</PresentationFormat>
  <Paragraphs>155</Paragraphs>
  <Slides>27</Slides>
  <Notes>12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27</vt:i4>
      </vt:variant>
    </vt:vector>
  </HeadingPairs>
  <TitlesOfParts>
    <vt:vector size="32" baseType="lpstr">
      <vt:lpstr>Arial</vt:lpstr>
      <vt:lpstr>Bahnschrift Light</vt:lpstr>
      <vt:lpstr>Calibri</vt:lpstr>
      <vt:lpstr>Calibri Light</vt:lpstr>
      <vt:lpstr>Tema sustava Office</vt:lpstr>
      <vt:lpstr>PowerPoint prezentacija</vt:lpstr>
      <vt:lpstr>PowerPoint prezentacija</vt:lpstr>
      <vt:lpstr>Kako je nastao akronim STEM</vt:lpstr>
      <vt:lpstr>STEM  (znanost, tehnologiju, inženjerstvo i matematika)</vt:lpstr>
      <vt:lpstr>STEM u obrazovnom sustavu Republike Hrvatske</vt:lpstr>
      <vt:lpstr>STEM vještine</vt:lpstr>
      <vt:lpstr>Smisao STEM-a nije u opremi, nego u metodici, pedagogiji rada.</vt:lpstr>
      <vt:lpstr>Pred učenike staviti zadatke koji potiču:</vt:lpstr>
      <vt:lpstr>Kroz postavljene zadatke :</vt:lpstr>
      <vt:lpstr>PLANIRANJE STEM NASTAVE</vt:lpstr>
      <vt:lpstr>PLANIRANJE NASTAVE  Znanstvena metoda</vt:lpstr>
      <vt:lpstr>PLANIRANJE NASTAVE Inženjerski pristup</vt:lpstr>
      <vt:lpstr>Identificiraj STEM u tekstilu i odjeći</vt:lpstr>
      <vt:lpstr>Zablude i istine o STEM-u</vt:lpstr>
      <vt:lpstr>STEAM</vt:lpstr>
      <vt:lpstr>STREAM</vt:lpstr>
      <vt:lpstr>Zašto je potrebno proširivanje STEM-a?</vt:lpstr>
      <vt:lpstr>STEAM  primjeri</vt:lpstr>
      <vt:lpstr>TIMSS i PIRLS </vt:lpstr>
      <vt:lpstr>TIMSS i PIRLS </vt:lpstr>
      <vt:lpstr>eTIMSS 2019</vt:lpstr>
      <vt:lpstr>PowerPoint prezentacija</vt:lpstr>
      <vt:lpstr>PowerPoint prezentacija</vt:lpstr>
      <vt:lpstr>PowerPoint prezentacija</vt:lpstr>
      <vt:lpstr>STEM u obrazovnom sustavu Republike Hrvatske</vt:lpstr>
      <vt:lpstr>PowerPoint prezentacija</vt:lpstr>
      <vt:lpstr>Izvori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Viktorija Vranesic</dc:creator>
  <cp:lastModifiedBy>Viktorija Vranesic</cp:lastModifiedBy>
  <cp:revision>2</cp:revision>
  <dcterms:created xsi:type="dcterms:W3CDTF">2020-07-05T14:33:53Z</dcterms:created>
  <dcterms:modified xsi:type="dcterms:W3CDTF">2020-07-05T14:37:13Z</dcterms:modified>
</cp:coreProperties>
</file>