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59" r:id="rId7"/>
    <p:sldId id="264" r:id="rId8"/>
    <p:sldId id="263" r:id="rId9"/>
    <p:sldId id="282" r:id="rId10"/>
    <p:sldId id="294" r:id="rId11"/>
    <p:sldId id="295" r:id="rId12"/>
    <p:sldId id="283" r:id="rId13"/>
    <p:sldId id="293" r:id="rId14"/>
    <p:sldId id="297" r:id="rId15"/>
    <p:sldId id="298" r:id="rId16"/>
    <p:sldId id="296" r:id="rId17"/>
    <p:sldId id="285" r:id="rId18"/>
    <p:sldId id="291" r:id="rId19"/>
    <p:sldId id="292" r:id="rId20"/>
    <p:sldId id="300" r:id="rId21"/>
    <p:sldId id="301" r:id="rId22"/>
    <p:sldId id="299" r:id="rId23"/>
    <p:sldId id="272" r:id="rId24"/>
    <p:sldId id="274" r:id="rId25"/>
    <p:sldId id="273" r:id="rId26"/>
    <p:sldId id="269" r:id="rId27"/>
    <p:sldId id="271" r:id="rId28"/>
    <p:sldId id="275" r:id="rId29"/>
    <p:sldId id="276" r:id="rId30"/>
    <p:sldId id="302" r:id="rId31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14FA5-2B62-48CD-BB5B-F4A4990B4A42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D8DA6-D0A8-4A71-8FF5-E4C2F52C2BC8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D6BAC-CA6F-4E19-BB90-C8FE545FE993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BF3FD-755F-4921-80FC-C7B0BBCAD074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1DAE5-E0B2-4748-B005-60BED8B49D77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513EF-E391-4C72-BA3D-C54816C0D16C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8720D9-105B-49EA-8C86-18CC0BA1BEF7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9F56E-2CC2-4A59-8000-335A77289E6D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79617-592B-489A-AD01-4D13C91EE79D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3DB25-4417-4F0B-B4FE-856E6027B155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3B10F-833A-45A2-ABE1-C504BA870F1A}" type="slidenum">
              <a:rPr lang="hr-HR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4" tIns="45698" rIns="91394" bIns="456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4" tIns="45698" rIns="91394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Click to edit Master text styles</a:t>
            </a:r>
          </a:p>
          <a:p>
            <a:pPr lvl="1"/>
            <a:r>
              <a:rPr lang="hr-HR" smtClean="0"/>
              <a:t>Second level</a:t>
            </a:r>
          </a:p>
          <a:p>
            <a:pPr lvl="2"/>
            <a:r>
              <a:rPr lang="hr-HR" smtClean="0"/>
              <a:t>Third level</a:t>
            </a:r>
          </a:p>
          <a:p>
            <a:pPr lvl="3"/>
            <a:r>
              <a:rPr lang="hr-HR" smtClean="0"/>
              <a:t>Fourth level</a:t>
            </a:r>
          </a:p>
          <a:p>
            <a:pPr lvl="4"/>
            <a:r>
              <a:rPr lang="hr-H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4" tIns="45698" rIns="91394" bIns="4569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4" tIns="45698" rIns="91394" bIns="4569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4" tIns="45698" rIns="91394" bIns="4569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1E5426-2D6A-4BF0-85DB-A368E1B94679}" type="slidenum">
              <a:rPr lang="hr-HR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1413" indent="-22701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http://hr.wikipedia.org/wiki/Kreativnos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848600" cy="1143000"/>
          </a:xfrm>
        </p:spPr>
        <p:txBody>
          <a:bodyPr/>
          <a:lstStyle/>
          <a:p>
            <a:r>
              <a:rPr lang="hr-HR" sz="2800" b="1" dirty="0">
                <a:solidFill>
                  <a:srgbClr val="FF0000"/>
                </a:solidFill>
                <a:latin typeface="Arial Black" pitchFamily="34" charset="0"/>
              </a:rPr>
              <a:t>PROMJENI PERSPEKTIVU,MOTIVIRAJ UČENIKE,PREPOZNAJ TALENTE,IZRADI INOVACIJU</a:t>
            </a:r>
            <a:endParaRPr lang="hr-HR" sz="2800" dirty="0"/>
          </a:p>
        </p:txBody>
      </p:sp>
      <p:pic>
        <p:nvPicPr>
          <p:cNvPr id="2053" name="Picture 5" descr="Slika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557338"/>
            <a:ext cx="45100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Slika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429000"/>
            <a:ext cx="26003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5580063" y="5589588"/>
            <a:ext cx="3368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 anchor="ctr">
            <a:spAutoFit/>
          </a:bodyPr>
          <a:lstStyle/>
          <a:p>
            <a:r>
              <a:rPr lang="hr-HR" sz="1200"/>
              <a:t>Simbol razvoja specifičnog tehničkog mišljenja</a:t>
            </a:r>
            <a:r>
              <a:rPr lang="en-US"/>
              <a:t> </a:t>
            </a:r>
          </a:p>
        </p:txBody>
      </p:sp>
      <p:sp>
        <p:nvSpPr>
          <p:cNvPr id="2057" name="AutoShape 9" descr="_sp-motivacija-kreativan-um-kreativnos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r-HR"/>
          </a:p>
        </p:txBody>
      </p:sp>
      <p:sp>
        <p:nvSpPr>
          <p:cNvPr id="2059" name="AutoShape 11" descr="_sp-motivacija-kreativan-um-kreativnos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r-HR"/>
          </a:p>
        </p:txBody>
      </p:sp>
      <p:sp>
        <p:nvSpPr>
          <p:cNvPr id="2061" name="AutoShape 13" descr="_sp-motivacija-kreativan-um-kreativnos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r-HR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4479925" y="2971800"/>
            <a:ext cx="184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 anchor="ctr">
            <a:spAutoFit/>
          </a:bodyPr>
          <a:lstStyle/>
          <a:p>
            <a:pPr algn="ctr"/>
            <a:endParaRPr lang="hr-HR"/>
          </a:p>
          <a:p>
            <a:pPr algn="ctr"/>
            <a:r>
              <a:rPr lang="hr-HR"/>
              <a:t/>
            </a:r>
            <a:br>
              <a:rPr lang="hr-HR"/>
            </a:br>
            <a:endParaRPr lang="hr-HR"/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5076825" y="1628775"/>
            <a:ext cx="37274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>
            <a:spAutoFit/>
          </a:bodyPr>
          <a:lstStyle/>
          <a:p>
            <a:r>
              <a:rPr lang="hr-HR" b="1" dirty="0"/>
              <a:t>KREATINOST</a:t>
            </a:r>
            <a:r>
              <a:rPr lang="hr-HR" dirty="0"/>
              <a:t> je sposobnost</a:t>
            </a:r>
          </a:p>
          <a:p>
            <a:r>
              <a:rPr lang="hr-HR" dirty="0"/>
              <a:t>korištenja mašte kako bi se stvorile</a:t>
            </a:r>
          </a:p>
          <a:p>
            <a:r>
              <a:rPr lang="hr-HR" dirty="0"/>
              <a:t>nove i orginalne ideje ili stvari.</a:t>
            </a:r>
          </a:p>
          <a:p>
            <a:r>
              <a:rPr lang="hr-HR" dirty="0"/>
              <a:t>Uključuje i rješavanje problema te</a:t>
            </a:r>
          </a:p>
          <a:p>
            <a:r>
              <a:rPr lang="hr-HR" dirty="0"/>
              <a:t>stvaranje novih poveznica između</a:t>
            </a:r>
          </a:p>
          <a:p>
            <a:r>
              <a:rPr lang="hr-HR" dirty="0"/>
              <a:t>postojećih ideja ili pojmova.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1476375" y="6216650"/>
            <a:ext cx="653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 anchor="ctr">
            <a:spAutoFit/>
          </a:bodyPr>
          <a:lstStyle/>
          <a:p>
            <a:r>
              <a:rPr lang="hr-HR" b="1">
                <a:solidFill>
                  <a:srgbClr val="FF0000"/>
                </a:solidFill>
              </a:rPr>
              <a:t>Kreativnost nije slučajni dar darovan sretnim pojedincima.</a:t>
            </a:r>
          </a:p>
          <a:p>
            <a:r>
              <a:rPr lang="hr-HR" b="1">
                <a:solidFill>
                  <a:srgbClr val="FF0000"/>
                </a:solidFill>
              </a:rPr>
              <a:t> To je vještina koja se vježba i razvija kao svaka druga.</a:t>
            </a:r>
            <a:r>
              <a:rPr lang="hr-HR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20150312_0755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620713"/>
            <a:ext cx="4516438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79388" y="1196975"/>
            <a:ext cx="45720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b="1"/>
              <a:t>PRAVILA IGRE</a:t>
            </a:r>
          </a:p>
          <a:p>
            <a:endParaRPr lang="hr-HR"/>
          </a:p>
          <a:p>
            <a:r>
              <a:rPr lang="hr-HR"/>
              <a:t>Igru Šareni labirint igra jedna osoba ali kako se mjeri brzina prolaska  kroz labirint</a:t>
            </a:r>
          </a:p>
          <a:p>
            <a:r>
              <a:rPr lang="hr-HR"/>
              <a:t>( pobjednik je igrač koji najbrže prijeđe igru) može sudjelovati neograničen broj igrača. </a:t>
            </a:r>
          </a:p>
          <a:p>
            <a:r>
              <a:rPr lang="hr-HR"/>
              <a:t>Od starta do cilja prolazi se kuglicom koja se povlaći magnetom na metalnoj poluzi pričvršćenoj za drvenu palicu.Kuglica je vidljiva igraču, dok se magnet na palici nalazi</a:t>
            </a:r>
          </a:p>
          <a:p>
            <a:r>
              <a:rPr lang="hr-HR"/>
              <a:t>sa donje .oku sakrivene , donje strane igre.</a:t>
            </a:r>
          </a:p>
          <a:p>
            <a:r>
              <a:rPr lang="hr-HR"/>
              <a:t>Optički senzor na startu i cilju pokreće odnosno prekida mjerenje vremena. </a:t>
            </a:r>
          </a:p>
          <a:p>
            <a:r>
              <a:rPr lang="hr-HR"/>
              <a:t>Igra je namjenjena svim uzrastima djece a mogu se uključiti i odrasli.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47675" y="279400"/>
            <a:ext cx="292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400" b="1">
                <a:solidFill>
                  <a:srgbClr val="FF0000"/>
                </a:solidFill>
              </a:rPr>
              <a:t>ŠARENI  LABIRINT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 descr="Prikaz slikovne datoteke CAM01.jp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r-HR"/>
          </a:p>
        </p:txBody>
      </p:sp>
      <p:pic>
        <p:nvPicPr>
          <p:cNvPr id="46083" name="Picture 3" descr="igra evi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844675"/>
            <a:ext cx="2865438" cy="2149475"/>
          </a:xfrm>
          <a:prstGeom prst="rect">
            <a:avLst/>
          </a:prstGeom>
          <a:noFill/>
        </p:spPr>
      </p:pic>
      <p:pic>
        <p:nvPicPr>
          <p:cNvPr id="46084" name="Picture 4" descr="igra evi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49850" y="-3916363"/>
            <a:ext cx="2601912" cy="1951038"/>
          </a:xfrm>
          <a:prstGeom prst="rect">
            <a:avLst/>
          </a:prstGeom>
          <a:noFill/>
        </p:spPr>
      </p:pic>
      <p:pic>
        <p:nvPicPr>
          <p:cNvPr id="46085" name="Picture 5" descr="igra evit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181600" y="-3886200"/>
            <a:ext cx="2601912" cy="1951037"/>
          </a:xfrm>
          <a:prstGeom prst="rect">
            <a:avLst/>
          </a:prstGeom>
          <a:noFill/>
        </p:spPr>
      </p:pic>
      <p:pic>
        <p:nvPicPr>
          <p:cNvPr id="46086" name="Picture 6" descr="igra evita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2133600"/>
            <a:ext cx="2601912" cy="1951038"/>
          </a:xfrm>
          <a:prstGeom prst="rect">
            <a:avLst/>
          </a:prstGeom>
          <a:noFill/>
        </p:spPr>
      </p:pic>
      <p:pic>
        <p:nvPicPr>
          <p:cNvPr id="46087" name="Picture 7" descr="igra evita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0" y="188913"/>
            <a:ext cx="3382963" cy="2536825"/>
          </a:xfrm>
          <a:prstGeom prst="rect">
            <a:avLst/>
          </a:prstGeom>
          <a:noFill/>
        </p:spPr>
      </p:pic>
      <p:pic>
        <p:nvPicPr>
          <p:cNvPr id="46088" name="Picture 8" descr="igra evita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3860800"/>
            <a:ext cx="2378075" cy="3170238"/>
          </a:xfrm>
          <a:prstGeom prst="rect">
            <a:avLst/>
          </a:prstGeom>
          <a:noFill/>
        </p:spPr>
      </p:pic>
      <p:pic>
        <p:nvPicPr>
          <p:cNvPr id="46089" name="Picture 9" descr="igra evita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4437063"/>
            <a:ext cx="3048000" cy="2286000"/>
          </a:xfrm>
          <a:prstGeom prst="rect">
            <a:avLst/>
          </a:prstGeom>
          <a:noFill/>
        </p:spPr>
      </p:pic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179388" y="18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sr-Latn-CS"/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87313" y="207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sr-Latn-CS"/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231775" y="207963"/>
            <a:ext cx="311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400" b="1">
                <a:solidFill>
                  <a:srgbClr val="FF0000"/>
                </a:solidFill>
              </a:rPr>
              <a:t>MAGIČNA KUGLICA</a:t>
            </a:r>
          </a:p>
        </p:txBody>
      </p:sp>
      <p:pic>
        <p:nvPicPr>
          <p:cNvPr id="46093" name="Picture 13" descr="igra evita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788" y="2997200"/>
            <a:ext cx="2541587" cy="3387725"/>
          </a:xfrm>
          <a:prstGeom prst="rect">
            <a:avLst/>
          </a:prstGeom>
          <a:noFill/>
        </p:spPr>
      </p:pic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107950" y="549275"/>
            <a:ext cx="3711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 sz="1200"/>
              <a:t>Igra je pravi je test motoričkih vještina i sposobnosti</a:t>
            </a:r>
            <a:r>
              <a:rPr lang="hr-HR"/>
              <a:t> 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107950" y="765175"/>
            <a:ext cx="5145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hr-HR" sz="1200"/>
              <a:t>vizualne percepcije  , prostorne orjentacije , kontrole emocija i  upornosti.</a:t>
            </a:r>
            <a:r>
              <a:rPr lang="en-US"/>
              <a:t> 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107950" y="981075"/>
            <a:ext cx="4551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 sz="1200"/>
              <a:t>Tijekom igranja igrač stječe spoznaje o kinetičkom gibanju tijela,</a:t>
            </a:r>
            <a:r>
              <a:rPr lang="en-US"/>
              <a:t> </a:t>
            </a: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107950" y="1268413"/>
            <a:ext cx="6699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hr-HR" sz="1200"/>
              <a:t>magnetizmu , električnoj sili i mogućnostima djelovanja vlastitog</a:t>
            </a:r>
            <a:r>
              <a:rPr lang="en-US" sz="1200"/>
              <a:t> </a:t>
            </a: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107950" y="1412875"/>
            <a:ext cx="4187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 sz="1200"/>
              <a:t>tijela na gibanje drugog tijela u otežanim uvjetima kretanja.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23850" y="188913"/>
            <a:ext cx="85629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 b="1"/>
              <a:t>ENIGMA</a:t>
            </a:r>
          </a:p>
          <a:p>
            <a:endParaRPr lang="hr-HR" b="1"/>
          </a:p>
          <a:p>
            <a:r>
              <a:rPr lang="hr-HR" sz="1200"/>
              <a:t>Igra je zabavno - edukativnog karaktera. </a:t>
            </a:r>
            <a:endParaRPr lang="en-US" sz="1200"/>
          </a:p>
          <a:p>
            <a:r>
              <a:rPr lang="hr-HR" sz="1200"/>
              <a:t>Povezuje nekoliko medija: tehnički tvorevinu, vozilo na daljinsko upravljanje, Go pro action kameru, tablet i smartphone. </a:t>
            </a:r>
            <a:endParaRPr lang="en-US" sz="1200"/>
          </a:p>
          <a:p>
            <a:r>
              <a:rPr lang="hr-HR" sz="1200"/>
              <a:t>Igra se sastoji od 3 razine:</a:t>
            </a:r>
            <a:endParaRPr lang="en-US" sz="1200"/>
          </a:p>
          <a:p>
            <a:r>
              <a:rPr lang="hr-HR" sz="1200"/>
              <a:t>Svijet duhova</a:t>
            </a:r>
            <a:endParaRPr lang="en-US" sz="1200"/>
          </a:p>
          <a:p>
            <a:r>
              <a:rPr lang="hr-HR" sz="1200"/>
              <a:t>Špilja</a:t>
            </a:r>
            <a:endParaRPr lang="en-US" sz="1200"/>
          </a:p>
          <a:p>
            <a:r>
              <a:rPr lang="hr-HR" sz="1200"/>
              <a:t>Iluzija</a:t>
            </a:r>
            <a:endParaRPr lang="en-US" sz="1200"/>
          </a:p>
          <a:p>
            <a:r>
              <a:rPr lang="hr-HR" sz="1200"/>
              <a:t>Cilj igre je dobro istražiti svaku razinu i riješiti zadatke zadane qr kodovima.</a:t>
            </a:r>
            <a:endParaRPr lang="en-US" sz="1200"/>
          </a:p>
          <a:p>
            <a:r>
              <a:rPr lang="hr-HR" sz="1200"/>
              <a:t>Na svakoj razini nalaze se 3 odgovora za postavljenu zagonetku.</a:t>
            </a:r>
            <a:endParaRPr lang="en-US" sz="1200"/>
          </a:p>
          <a:p>
            <a:r>
              <a:rPr lang="hr-HR" sz="1200"/>
              <a:t>Ispod sličice sa ponuđenim odgovorima naleze se pločice sa oznakom X koji igrač treba gurnuti vozilom, ukoliko je odgovor</a:t>
            </a:r>
          </a:p>
          <a:p>
            <a:r>
              <a:rPr lang="hr-HR" sz="1200"/>
              <a:t> točan zasvijetlit će lampica iznad qr koda.</a:t>
            </a:r>
            <a:endParaRPr lang="en-US" sz="1200"/>
          </a:p>
          <a:p>
            <a:r>
              <a:rPr lang="hr-HR" sz="1200"/>
              <a:t>Točnim odgovorom igrač prelazi na slijedeći nivo pomoću lifta.</a:t>
            </a:r>
            <a:endParaRPr lang="en-US" sz="1200"/>
          </a:p>
          <a:p>
            <a:r>
              <a:rPr lang="hr-HR" sz="1200"/>
              <a:t>Na vozilu se nalazi Go pro kamera s ugrađenim wifi-em.</a:t>
            </a:r>
            <a:endParaRPr lang="en-US" sz="1200"/>
          </a:p>
          <a:p>
            <a:r>
              <a:rPr lang="hr-HR" sz="1200"/>
              <a:t>Kamera je spojena s tabletom i preko njega pratimo kretanje vozila unutar instalacije.</a:t>
            </a:r>
            <a:endParaRPr lang="en-US" sz="1200"/>
          </a:p>
          <a:p>
            <a:r>
              <a:rPr lang="hr-HR" sz="1200"/>
              <a:t>Smartphoine je poptreban zbog čitanja qr kodova putem mobilne aplikacije.</a:t>
            </a:r>
            <a:endParaRPr lang="en-US" sz="1200"/>
          </a:p>
          <a:p>
            <a:r>
              <a:rPr lang="hr-HR" sz="1200"/>
              <a:t>Na qr kodovima se nalaze kratki filmovi sa zagonetkama koji su postavljeni na Youtube kanalu, a tematika filmova je vezana </a:t>
            </a:r>
          </a:p>
          <a:p>
            <a:r>
              <a:rPr lang="hr-HR" sz="1200"/>
              <a:t>za hrvatsku legendu, hrvatski endem i iluziju.</a:t>
            </a:r>
          </a:p>
        </p:txBody>
      </p:sp>
      <p:pic>
        <p:nvPicPr>
          <p:cNvPr id="33797" name="Picture 5" descr="IMG_04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716338"/>
            <a:ext cx="3860800" cy="2895600"/>
          </a:xfrm>
          <a:prstGeom prst="rect">
            <a:avLst/>
          </a:prstGeom>
          <a:noFill/>
        </p:spPr>
      </p:pic>
      <p:pic>
        <p:nvPicPr>
          <p:cNvPr id="33798" name="Picture 6" descr="IMG_00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149725"/>
            <a:ext cx="3641725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20160505_0807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738"/>
            <a:ext cx="6635750" cy="3732212"/>
          </a:xfrm>
          <a:prstGeom prst="rect">
            <a:avLst/>
          </a:prstGeom>
          <a:noFill/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79388" y="765175"/>
            <a:ext cx="76136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/>
              <a:t>Tena teble je stolić koji ima višestruke mogućnosti.</a:t>
            </a:r>
          </a:p>
          <a:p>
            <a:r>
              <a:rPr lang="hr-HR"/>
              <a:t> Može poslužiti za odlaganje knjiga ili časopisa , kao držač za olovke , </a:t>
            </a:r>
          </a:p>
          <a:p>
            <a:r>
              <a:rPr lang="hr-HR"/>
              <a:t>gumice i drugi pribor i za igranje društvenih igara. </a:t>
            </a:r>
          </a:p>
          <a:p>
            <a:r>
              <a:rPr lang="hr-HR"/>
              <a:t>Uz sve navedeno zbog toga što ima  kotačiće , mobilan je.</a:t>
            </a:r>
          </a:p>
          <a:p>
            <a:r>
              <a:rPr lang="hr-HR"/>
              <a:t> Izrađen je od drveta i kartona. Stolić de ističe i minimalističkim dizajnom.</a:t>
            </a:r>
            <a:r>
              <a:rPr lang="en-US"/>
              <a:t> 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76238" y="182563"/>
            <a:ext cx="1797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000" b="1">
                <a:solidFill>
                  <a:srgbClr val="FF0000"/>
                </a:solidFill>
              </a:rPr>
              <a:t>TENA TABLE</a:t>
            </a:r>
          </a:p>
        </p:txBody>
      </p:sp>
      <p:pic>
        <p:nvPicPr>
          <p:cNvPr id="44039" name="Picture 7" descr="DSC008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49500"/>
            <a:ext cx="4451350" cy="3338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G_20160915_1415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1989138"/>
            <a:ext cx="3419475" cy="4559300"/>
          </a:xfrm>
          <a:prstGeom prst="rect">
            <a:avLst/>
          </a:prstGeom>
          <a:noFill/>
        </p:spPr>
      </p:pic>
      <p:pic>
        <p:nvPicPr>
          <p:cNvPr id="48131" name="Picture 3" descr="20160503_2052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549275"/>
            <a:ext cx="3421062" cy="6078538"/>
          </a:xfrm>
          <a:prstGeom prst="rect">
            <a:avLst/>
          </a:prstGeom>
          <a:noFill/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284663" y="260350"/>
            <a:ext cx="452913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 sz="1400"/>
              <a:t>Samostojeća noćna lampa izrađena je od kartona s</a:t>
            </a:r>
          </a:p>
          <a:p>
            <a:r>
              <a:rPr lang="hr-HR" sz="1400"/>
              <a:t> jednostavnim strujnim krugom.</a:t>
            </a:r>
          </a:p>
          <a:p>
            <a:r>
              <a:rPr lang="hr-HR" sz="1400"/>
              <a:t> Osim što ima svoju osnovnu funkiciju obogaćena je</a:t>
            </a:r>
          </a:p>
          <a:p>
            <a:r>
              <a:rPr lang="hr-HR" sz="1400"/>
              <a:t> s brojnim dodacima: ladicom , raznim posudicama, </a:t>
            </a:r>
          </a:p>
          <a:p>
            <a:r>
              <a:rPr lang="hr-HR" sz="1400"/>
              <a:t>držačem za pribor,magnetima kao nosačima za </a:t>
            </a:r>
          </a:p>
          <a:p>
            <a:r>
              <a:rPr lang="hr-HR" sz="1400"/>
              <a:t>različite metalne stvari ( škare, skalper...). Posebnost je</a:t>
            </a:r>
          </a:p>
          <a:p>
            <a:r>
              <a:rPr lang="hr-HR" sz="1400"/>
              <a:t> i to što je izrađena od otpadnog materijala</a:t>
            </a:r>
            <a:r>
              <a:rPr lang="en-US"/>
              <a:t> 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7313" y="39688"/>
            <a:ext cx="2657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000">
                <a:solidFill>
                  <a:srgbClr val="FF0000"/>
                </a:solidFill>
              </a:rPr>
              <a:t>SVENmogućaLUČIJA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SC008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484313"/>
            <a:ext cx="5056188" cy="3792537"/>
          </a:xfrm>
          <a:prstGeom prst="rect">
            <a:avLst/>
          </a:prstGeom>
          <a:noFill/>
        </p:spPr>
      </p:pic>
      <p:pic>
        <p:nvPicPr>
          <p:cNvPr id="49155" name="Picture 3" descr="20160503_205459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773238"/>
            <a:ext cx="3375025" cy="1898650"/>
          </a:xfrm>
          <a:prstGeom prst="rect">
            <a:avLst/>
          </a:prstGeom>
          <a:noFill/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07950" y="476250"/>
            <a:ext cx="71850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 sz="1400"/>
              <a:t>Ksilolofon je u potpunosti izrađen od punog drvea s dodatkom LED dioda.</a:t>
            </a:r>
          </a:p>
          <a:p>
            <a:r>
              <a:rPr lang="hr-HR" sz="1400"/>
              <a:t> Kada se svira na ksilifonu svaki ton je u kontaktu s drugom LED diodom koja zasvijetli.</a:t>
            </a:r>
          </a:p>
          <a:p>
            <a:r>
              <a:rPr lang="hr-HR" sz="1400"/>
              <a:t> Na taj način se zvučna ugoda nadopunjuje i vizualnim efektom.</a:t>
            </a:r>
          </a:p>
          <a:p>
            <a:r>
              <a:rPr lang="hr-HR" sz="1400"/>
              <a:t> Zbog atraktinosti pri muziciranju inovacija je poticajna i promtivna za velik broj korisnika.</a:t>
            </a:r>
            <a:r>
              <a:rPr lang="en-US"/>
              <a:t> 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31775" y="39688"/>
            <a:ext cx="187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000" b="1">
                <a:solidFill>
                  <a:srgbClr val="FF0000"/>
                </a:solidFill>
              </a:rPr>
              <a:t>SVJETLOFON</a:t>
            </a:r>
          </a:p>
        </p:txBody>
      </p:sp>
      <p:pic>
        <p:nvPicPr>
          <p:cNvPr id="49158" name="Picture 6" descr="DSC058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005263"/>
            <a:ext cx="3905250" cy="2603500"/>
          </a:xfrm>
          <a:prstGeom prst="rect">
            <a:avLst/>
          </a:prstGeom>
          <a:noFill/>
        </p:spPr>
      </p:pic>
      <p:pic>
        <p:nvPicPr>
          <p:cNvPr id="49159" name="Picture 7" descr="DSC058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4149725"/>
            <a:ext cx="3905250" cy="260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ovezana sl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060575"/>
            <a:ext cx="66246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7121" name="Group 17"/>
          <p:cNvGraphicFramePr>
            <a:graphicFrameLocks noGrp="1"/>
          </p:cNvGraphicFramePr>
          <p:nvPr/>
        </p:nvGraphicFramePr>
        <p:xfrm>
          <a:off x="468313" y="404813"/>
          <a:ext cx="4751387" cy="1041400"/>
        </p:xfrm>
        <a:graphic>
          <a:graphicData uri="http://schemas.openxmlformats.org/drawingml/2006/table">
            <a:tbl>
              <a:tblPr/>
              <a:tblGrid>
                <a:gridCol w="4751387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Kuća simulira rasvijetu, radio prijem te ostale mogućnosti korištenja 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električne energije u kućanstvu. Izvor napajanja navedenih simulacija su 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fotonaponske čelije. Model je napravljen po principu funkcioniranja 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pametnih kuća.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5127625" y="134938"/>
            <a:ext cx="175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400" b="1">
                <a:solidFill>
                  <a:srgbClr val="FF0000"/>
                </a:solidFill>
              </a:rPr>
              <a:t>TIMI KUĆA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Povezana sl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3357563"/>
            <a:ext cx="5311775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20170612_1548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765175"/>
            <a:ext cx="2925762" cy="1754188"/>
          </a:xfrm>
          <a:prstGeom prst="rect">
            <a:avLst/>
          </a:prstGeom>
          <a:noFill/>
        </p:spPr>
      </p:pic>
      <p:pic>
        <p:nvPicPr>
          <p:cNvPr id="35846" name="Picture 6" descr="20170612_1554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2781300"/>
            <a:ext cx="2195512" cy="3659188"/>
          </a:xfrm>
          <a:prstGeom prst="rect">
            <a:avLst/>
          </a:prstGeom>
          <a:noFill/>
        </p:spPr>
      </p:pic>
      <p:graphicFrame>
        <p:nvGraphicFramePr>
          <p:cNvPr id="35882" name="Group 42"/>
          <p:cNvGraphicFramePr>
            <a:graphicFrameLocks noGrp="1"/>
          </p:cNvGraphicFramePr>
          <p:nvPr/>
        </p:nvGraphicFramePr>
        <p:xfrm>
          <a:off x="395288" y="1268413"/>
          <a:ext cx="5113337" cy="1562100"/>
        </p:xfrm>
        <a:graphic>
          <a:graphicData uri="http://schemas.openxmlformats.org/drawingml/2006/table">
            <a:tbl>
              <a:tblPr/>
              <a:tblGrid>
                <a:gridCol w="5113337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Slagalica je izrađena od tradicionalnog materijala, drveta. Slaganjem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dobivamo geografsku regionalnu podjelu RH. Na svkom segmentu foto-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grafijama su istaknuta glavna regionalna središta. Središta se qr-kodom 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mogu povezati s you tube kanalom na kojem snimljene kratka povijesno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 - gospodarske značajke središta. Edukativno zabavna slagalica može 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Calibri" pitchFamily="34" charset="0"/>
                        </a:rPr>
                        <a:t>poslužiti i kao svječnjak.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447675" y="280988"/>
            <a:ext cx="418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b="1">
                <a:solidFill>
                  <a:srgbClr val="FF0000"/>
                </a:solidFill>
              </a:rPr>
              <a:t>3D SLAGALICA HRVATSKIH REGIJA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IMG_20171104_1037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125538"/>
            <a:ext cx="3419475" cy="4559300"/>
          </a:xfrm>
          <a:prstGeom prst="rect">
            <a:avLst/>
          </a:prstGeom>
          <a:noFill/>
        </p:spPr>
      </p:pic>
      <p:graphicFrame>
        <p:nvGraphicFramePr>
          <p:cNvPr id="42021" name="Group 37"/>
          <p:cNvGraphicFramePr>
            <a:graphicFrameLocks noGrp="1"/>
          </p:cNvGraphicFramePr>
          <p:nvPr/>
        </p:nvGraphicFramePr>
        <p:xfrm>
          <a:off x="179388" y="765175"/>
          <a:ext cx="4681537" cy="1066800"/>
        </p:xfrm>
        <a:graphic>
          <a:graphicData uri="http://schemas.openxmlformats.org/drawingml/2006/table">
            <a:tbl>
              <a:tblPr/>
              <a:tblGrid>
                <a:gridCol w="4681537"/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Inovacija predstavlja maketu Manduševca nadopunjenu sa svjetlosnom i 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dimnom inovacijom. Svjetlosni efekt je postignut Led diodama , a dimni 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efekt isparavanjem odnosno radpršivanjem sitnih  čestica vode.  Zbog 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navedenih efekata inovacija se ističe vizualnom atraktivnošću.</a:t>
                      </a:r>
                      <a:endParaRPr kumimoji="0" lang="hr-H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20" name="Text Box 36"/>
          <p:cNvSpPr txBox="1">
            <a:spLocks noChangeArrowheads="1"/>
          </p:cNvSpPr>
          <p:nvPr/>
        </p:nvSpPr>
        <p:spPr bwMode="auto">
          <a:xfrm>
            <a:off x="323850" y="188913"/>
            <a:ext cx="414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400" b="1">
                <a:solidFill>
                  <a:srgbClr val="FF0000"/>
                </a:solidFill>
              </a:rPr>
              <a:t>RAZIGRANI MANDUŠEVAC</a:t>
            </a:r>
          </a:p>
        </p:txBody>
      </p:sp>
      <p:pic>
        <p:nvPicPr>
          <p:cNvPr id="42022" name="Picture 38" descr="IMG_20170515_0948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882775"/>
            <a:ext cx="3732213" cy="4975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IMG_20171104_1038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1268413"/>
            <a:ext cx="4041775" cy="5387975"/>
          </a:xfrm>
          <a:prstGeom prst="rect">
            <a:avLst/>
          </a:prstGeom>
          <a:noFill/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79388" y="188913"/>
            <a:ext cx="757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/>
              <a:t>Riječ je o višenamjenskom ormariću, koji je ujedno slika, presvučenom u</a:t>
            </a:r>
            <a:r>
              <a:rPr lang="en-US"/>
              <a:t> 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179388" y="549275"/>
            <a:ext cx="755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/>
              <a:t>novine iz 1977. godine, sadrži ogledalo, ploču s magnetima, vješalicu za</a:t>
            </a:r>
            <a:r>
              <a:rPr lang="en-US"/>
              <a:t> 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179388" y="908050"/>
            <a:ext cx="744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/>
              <a:t>ključeve i qr kod iza kojega su naslovi iz novina pa se uočava slićnost s</a:t>
            </a:r>
            <a:r>
              <a:rPr lang="en-US"/>
              <a:t> 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179388" y="1341438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hr-HR"/>
              <a:t>današnjim vijestima.</a:t>
            </a:r>
            <a:r>
              <a:rPr lang="en-US"/>
              <a:t> 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303213" y="2008188"/>
            <a:ext cx="240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400" b="1">
                <a:solidFill>
                  <a:srgbClr val="FF0000"/>
                </a:solidFill>
              </a:rPr>
              <a:t>VIŠE OD SLIKE</a:t>
            </a:r>
          </a:p>
        </p:txBody>
      </p:sp>
      <p:pic>
        <p:nvPicPr>
          <p:cNvPr id="43018" name="Picture 10" descr="IMG_20170512_1339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36838"/>
            <a:ext cx="2490787" cy="3319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1125538"/>
            <a:ext cx="87058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 anchor="ctr">
            <a:spAutoFit/>
          </a:bodyPr>
          <a:lstStyle/>
          <a:p>
            <a:pPr algn="ctr"/>
            <a:r>
              <a:rPr lang="hr-HR"/>
              <a:t>Einsteina su jednom pitali što bi preporučio učiteljima i roditeljima koji žele potaknuti </a:t>
            </a:r>
          </a:p>
          <a:p>
            <a:pPr algn="ctr"/>
            <a:r>
              <a:rPr lang="hr-HR"/>
              <a:t>kreativnost kod svoje djece.</a:t>
            </a:r>
          </a:p>
          <a:p>
            <a:pPr algn="ctr"/>
            <a:r>
              <a:rPr lang="hr-HR"/>
              <a:t> Einstein im je odgovorio:  “Čitajte im bajke.”</a:t>
            </a:r>
            <a:endParaRPr lang="en-US"/>
          </a:p>
          <a:p>
            <a:pPr algn="ctr"/>
            <a:r>
              <a:rPr lang="hr-HR"/>
              <a:t>Einstein je naime, znanja smatrao ograničenima, a maštu beskrajnom. </a:t>
            </a:r>
          </a:p>
          <a:p>
            <a:pPr algn="ctr"/>
            <a:r>
              <a:rPr lang="hr-HR"/>
              <a:t>Vjerovao je da su zbog toga za rješavanje problema </a:t>
            </a:r>
            <a:r>
              <a:rPr lang="hr-HR">
                <a:solidFill>
                  <a:srgbClr val="FF0000"/>
                </a:solidFill>
              </a:rPr>
              <a:t>mašta</a:t>
            </a:r>
            <a:r>
              <a:rPr lang="hr-HR"/>
              <a:t>, </a:t>
            </a:r>
          </a:p>
          <a:p>
            <a:pPr algn="ctr"/>
            <a:r>
              <a:rPr lang="hr-HR"/>
              <a:t>zaigranost i </a:t>
            </a:r>
            <a:r>
              <a:rPr lang="hr-HR">
                <a:solidFill>
                  <a:srgbClr val="FF0000"/>
                </a:solidFill>
              </a:rPr>
              <a:t>kreativnost</a:t>
            </a:r>
            <a:r>
              <a:rPr lang="hr-HR"/>
              <a:t> puno važnije od naučenih znanja.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35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>
            <a:spAutoFit/>
          </a:bodyPr>
          <a:lstStyle/>
          <a:p>
            <a:r>
              <a:rPr lang="hr-HR" sz="2400"/>
              <a:t>OHRABLJUJMO </a:t>
            </a:r>
            <a:r>
              <a:rPr lang="hr-HR" sz="2400" b="1">
                <a:solidFill>
                  <a:srgbClr val="FF0000"/>
                </a:solidFill>
              </a:rPr>
              <a:t>MAŠTU</a:t>
            </a:r>
            <a:r>
              <a:rPr lang="hr-HR" sz="2400"/>
              <a:t> I STVARAJMO NOVE SVJETOVE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900113" y="6237288"/>
            <a:ext cx="761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>
            <a:spAutoFit/>
          </a:bodyPr>
          <a:lstStyle/>
          <a:p>
            <a:r>
              <a:rPr lang="hr-HR" sz="2400" b="1"/>
              <a:t>MOTIVIRATI UČENIKE         PREPOZNATI TALENTE</a:t>
            </a: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4356100" y="6453188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r-HR"/>
          </a:p>
        </p:txBody>
      </p:sp>
      <p:pic>
        <p:nvPicPr>
          <p:cNvPr id="4114" name="Picture 18" descr="670px-Think-Like-Leonardo-Da-Vinci-Step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852738"/>
            <a:ext cx="4422775" cy="3319462"/>
          </a:xfrm>
          <a:prstGeom prst="rect">
            <a:avLst/>
          </a:prstGeom>
          <a:noFill/>
        </p:spPr>
      </p:pic>
      <p:pic>
        <p:nvPicPr>
          <p:cNvPr id="4116" name="Picture 20" descr="albert einstein izre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500438"/>
            <a:ext cx="3656012" cy="192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IMG-20161113-WA0003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4573588" cy="3430587"/>
          </a:xfrm>
          <a:prstGeom prst="rect">
            <a:avLst/>
          </a:prstGeom>
          <a:noFill/>
        </p:spPr>
      </p:pic>
      <p:pic>
        <p:nvPicPr>
          <p:cNvPr id="51205" name="Picture 5" descr="IMG_20161110_1448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3429000"/>
            <a:ext cx="2490787" cy="3322638"/>
          </a:xfrm>
          <a:prstGeom prst="rect">
            <a:avLst/>
          </a:prstGeom>
          <a:noFill/>
        </p:spPr>
      </p:pic>
      <p:pic>
        <p:nvPicPr>
          <p:cNvPr id="51206" name="Picture 6" descr="IMG-20161113-WA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620713"/>
            <a:ext cx="3346450" cy="2508250"/>
          </a:xfrm>
          <a:prstGeom prst="rect">
            <a:avLst/>
          </a:prstGeom>
          <a:noFill/>
        </p:spPr>
      </p:pic>
      <p:pic>
        <p:nvPicPr>
          <p:cNvPr id="51209" name="Picture 9" descr="IMG_20170506_1228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357563"/>
            <a:ext cx="2486025" cy="3316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IMG_20170915_1056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04813"/>
            <a:ext cx="4672013" cy="6227762"/>
          </a:xfrm>
          <a:prstGeom prst="rect">
            <a:avLst/>
          </a:prstGeom>
          <a:noFill/>
        </p:spPr>
      </p:pic>
      <p:pic>
        <p:nvPicPr>
          <p:cNvPr id="52229" name="Picture 5" descr="IMG_20171109_1713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050" y="692150"/>
            <a:ext cx="4044950" cy="5392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DSC005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04813"/>
            <a:ext cx="7705725" cy="5780087"/>
          </a:xfrm>
          <a:prstGeom prst="rect">
            <a:avLst/>
          </a:prstGeom>
          <a:noFill/>
        </p:spPr>
      </p:pic>
      <p:pic>
        <p:nvPicPr>
          <p:cNvPr id="50181" name="Picture 5" descr="20150506_1138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4813"/>
            <a:ext cx="3246438" cy="577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MG_67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2595562" cy="3257550"/>
          </a:xfrm>
          <a:prstGeom prst="rect">
            <a:avLst/>
          </a:prstGeom>
          <a:noFill/>
        </p:spPr>
      </p:pic>
      <p:pic>
        <p:nvPicPr>
          <p:cNvPr id="20485" name="Picture 5" descr="IMG_67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5975" y="1844675"/>
            <a:ext cx="7058025" cy="4705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G_67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4319588" cy="6518275"/>
          </a:xfrm>
          <a:prstGeom prst="rect">
            <a:avLst/>
          </a:prstGeom>
          <a:noFill/>
        </p:spPr>
      </p:pic>
      <p:pic>
        <p:nvPicPr>
          <p:cNvPr id="23555" name="Picture 3" descr="IMG_67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549275"/>
            <a:ext cx="3617913" cy="5427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IMG_67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96975"/>
            <a:ext cx="3621088" cy="5427663"/>
          </a:xfrm>
          <a:prstGeom prst="rect">
            <a:avLst/>
          </a:prstGeom>
          <a:noFill/>
        </p:spPr>
      </p:pic>
      <p:pic>
        <p:nvPicPr>
          <p:cNvPr id="21512" name="Picture 8" descr="IMG_67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663" y="115888"/>
            <a:ext cx="6510337" cy="434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_67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47663"/>
            <a:ext cx="4338638" cy="6510337"/>
          </a:xfrm>
          <a:prstGeom prst="rect">
            <a:avLst/>
          </a:prstGeom>
          <a:noFill/>
        </p:spPr>
      </p:pic>
      <p:pic>
        <p:nvPicPr>
          <p:cNvPr id="17412" name="Picture 4" descr="IMG_67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3413" y="765175"/>
            <a:ext cx="5970587" cy="3979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G_67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33375"/>
            <a:ext cx="8785225" cy="6145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G_67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88913"/>
            <a:ext cx="8856663" cy="648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G_44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8928100" cy="6408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1341438"/>
            <a:ext cx="8713788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4" tIns="45698" rIns="91394" bIns="45698" anchor="ctr">
            <a:spAutoFit/>
          </a:bodyPr>
          <a:lstStyle/>
          <a:p>
            <a:pPr marL="342900" indent="-342900" algn="ctr"/>
            <a:r>
              <a:rPr lang="hr-HR" b="1"/>
              <a:t>1. Princip različitih pogleda</a:t>
            </a:r>
          </a:p>
          <a:p>
            <a:pPr marL="342900" indent="-342900" algn="ctr"/>
            <a:endParaRPr lang="hr-HR" b="1"/>
          </a:p>
          <a:p>
            <a:pPr marL="342900" indent="-342900" algn="ctr"/>
            <a:r>
              <a:rPr lang="hr-HR" b="1"/>
              <a:t>Leonardo da Vinci</a:t>
            </a:r>
            <a:r>
              <a:rPr lang="hr-HR"/>
              <a:t> vjerovao je da problem možemo riješiti počnemo</a:t>
            </a:r>
          </a:p>
          <a:p>
            <a:pPr marL="342900" indent="-342900" algn="ctr"/>
            <a:r>
              <a:rPr lang="hr-HR"/>
              <a:t> li ga odmah razmatrati na mnogo različitih načina. </a:t>
            </a:r>
          </a:p>
          <a:p>
            <a:pPr marL="342900" indent="-342900" algn="ctr"/>
            <a:r>
              <a:rPr lang="hr-HR"/>
              <a:t>Vjerovao da je prvi način na koji gledamo problem suviše pristran, </a:t>
            </a:r>
          </a:p>
          <a:p>
            <a:pPr marL="342900" indent="-342900" algn="ctr"/>
            <a:r>
              <a:rPr lang="hr-HR"/>
              <a:t>obojen našim iskustvima, predznanjima i predrasudama. </a:t>
            </a:r>
          </a:p>
          <a:p>
            <a:pPr marL="342900" indent="-342900" algn="ctr"/>
            <a:r>
              <a:rPr lang="pl-PL"/>
              <a:t>Često je već i drugačiji pogled na </a:t>
            </a:r>
            <a:r>
              <a:rPr lang="hr-HR"/>
              <a:t>problem više  od polovice njegova rješenja</a:t>
            </a:r>
            <a:r>
              <a:rPr lang="en-US"/>
              <a:t> 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403350" y="404813"/>
            <a:ext cx="654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 anchor="ctr">
            <a:spAutoFit/>
          </a:bodyPr>
          <a:lstStyle/>
          <a:p>
            <a:r>
              <a:rPr lang="hr-HR" b="1"/>
              <a:t>Ako želiš biti uspješan pokušaj razmišljati poput genijalca.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708400" y="908050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>
            <a:spAutoFit/>
          </a:bodyPr>
          <a:lstStyle/>
          <a:p>
            <a:r>
              <a:rPr lang="hr-HR"/>
              <a:t>( 5. principa )</a:t>
            </a:r>
          </a:p>
        </p:txBody>
      </p:sp>
      <p:pic>
        <p:nvPicPr>
          <p:cNvPr id="9224" name="Picture 8" descr="leonardo_da_vinci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716338"/>
            <a:ext cx="4048125" cy="2905125"/>
          </a:xfrm>
          <a:prstGeom prst="rect">
            <a:avLst/>
          </a:prstGeom>
          <a:noFill/>
        </p:spPr>
      </p:pic>
      <p:pic>
        <p:nvPicPr>
          <p:cNvPr id="9226" name="Picture 10" descr="volume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357563"/>
            <a:ext cx="2390775" cy="2857500"/>
          </a:xfrm>
          <a:prstGeom prst="rect">
            <a:avLst/>
          </a:prstGeom>
          <a:noFill/>
        </p:spPr>
      </p:pic>
      <p:pic>
        <p:nvPicPr>
          <p:cNvPr id="9228" name="Picture 12" descr="MTIwNjA4NjMzNTM4NTEyMz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8288" y="1773238"/>
            <a:ext cx="1255712" cy="1255712"/>
          </a:xfrm>
          <a:prstGeom prst="rect">
            <a:avLst/>
          </a:prstGeom>
          <a:noFill/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148263" y="6381750"/>
            <a:ext cx="325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>
            <a:spAutoFit/>
          </a:bodyPr>
          <a:lstStyle/>
          <a:p>
            <a:r>
              <a:rPr lang="hr-HR" b="1">
                <a:solidFill>
                  <a:srgbClr val="FF0000"/>
                </a:solidFill>
              </a:rPr>
              <a:t>PROMJENI PERSPEKTIVU  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79388" y="1052513"/>
            <a:ext cx="8410575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1600200" algn="l"/>
              </a:tabLst>
            </a:pPr>
            <a:r>
              <a:rPr lang="pl-PL" sz="1600"/>
              <a:t>Na temelju članka 104. stavka 7. Zakona o odgoju i obrazovanju u osnovnoj i srednjoj školi </a:t>
            </a:r>
          </a:p>
          <a:p>
            <a:pPr>
              <a:tabLst>
                <a:tab pos="1600200" algn="l"/>
              </a:tabLst>
            </a:pPr>
            <a:r>
              <a:rPr lang="pl-PL" sz="1600"/>
              <a:t>(Narodne novine, broj 87/08., 86/09., 92/10., 105/10. – ispr., 90/11., 16/12., 86/12. i 94/13.)</a:t>
            </a:r>
          </a:p>
          <a:p>
            <a:pPr>
              <a:tabLst>
                <a:tab pos="1600200" algn="l"/>
              </a:tabLst>
            </a:pPr>
            <a:r>
              <a:rPr lang="pl-PL" sz="1600"/>
              <a:t>Pravilnika o izmjenama i dopunama pravilnika o tjednim radnim obvezama učitelja i stručnih</a:t>
            </a:r>
          </a:p>
          <a:p>
            <a:pPr>
              <a:tabLst>
                <a:tab pos="1600200" algn="l"/>
              </a:tabLst>
            </a:pPr>
            <a:r>
              <a:rPr lang="pl-PL" sz="1600"/>
              <a:t> suradnika u osnovnim školama od 25. kolovoza 2015.</a:t>
            </a:r>
            <a:r>
              <a:rPr lang="en-US"/>
              <a:t> 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31775" y="279400"/>
            <a:ext cx="4183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400" b="1">
                <a:solidFill>
                  <a:srgbClr val="FF0000"/>
                </a:solidFill>
              </a:rPr>
              <a:t>KLUB MLADIH TEHNIČARA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8575" y="115888"/>
            <a:ext cx="91154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4" tIns="45698" rIns="91394" bIns="45698" anchor="ctr">
            <a:spAutoFit/>
          </a:bodyPr>
          <a:lstStyle/>
          <a:p>
            <a:pPr algn="ctr"/>
            <a:r>
              <a:rPr lang="en-US" b="1"/>
              <a:t>2</a:t>
            </a:r>
            <a:r>
              <a:rPr lang="hr-HR" b="1"/>
              <a:t>. Princip vizualizacije</a:t>
            </a:r>
          </a:p>
          <a:p>
            <a:pPr algn="ctr"/>
            <a:endParaRPr lang="en-US"/>
          </a:p>
          <a:p>
            <a:pPr algn="ctr"/>
            <a:r>
              <a:rPr lang="en-US" b="1"/>
              <a:t>Leonardo </a:t>
            </a:r>
            <a:r>
              <a:rPr lang="hr-HR" b="1"/>
              <a:t>da </a:t>
            </a:r>
            <a:r>
              <a:rPr lang="en-US" b="1"/>
              <a:t>Vinci </a:t>
            </a:r>
            <a:r>
              <a:rPr lang="en-US"/>
              <a:t>i</a:t>
            </a:r>
            <a:r>
              <a:rPr lang="hr-HR"/>
              <a:t> </a:t>
            </a:r>
            <a:r>
              <a:rPr lang="hr-HR" b="1"/>
              <a:t>Einstein</a:t>
            </a:r>
            <a:r>
              <a:rPr lang="en-US"/>
              <a:t> </a:t>
            </a:r>
            <a:r>
              <a:rPr lang="hr-HR"/>
              <a:t>osim</a:t>
            </a:r>
            <a:r>
              <a:rPr lang="en-US"/>
              <a:t> </a:t>
            </a:r>
            <a:r>
              <a:rPr lang="hr-HR"/>
              <a:t>genijalnosti</a:t>
            </a:r>
            <a:r>
              <a:rPr lang="en-US"/>
              <a:t> </a:t>
            </a:r>
            <a:r>
              <a:rPr lang="hr-HR"/>
              <a:t>dijelili</a:t>
            </a:r>
            <a:r>
              <a:rPr lang="en-US"/>
              <a:t> </a:t>
            </a:r>
            <a:r>
              <a:rPr lang="hr-HR"/>
              <a:t>su</a:t>
            </a:r>
            <a:r>
              <a:rPr lang="en-US"/>
              <a:t> i </a:t>
            </a:r>
            <a:r>
              <a:rPr lang="hr-HR"/>
              <a:t>još</a:t>
            </a:r>
            <a:r>
              <a:rPr lang="en-US"/>
              <a:t> </a:t>
            </a:r>
            <a:r>
              <a:rPr lang="hr-HR"/>
              <a:t>nešto</a:t>
            </a:r>
            <a:r>
              <a:rPr lang="en-US"/>
              <a:t>, </a:t>
            </a:r>
            <a:r>
              <a:rPr lang="hr-HR"/>
              <a:t>imali</a:t>
            </a:r>
            <a:r>
              <a:rPr lang="en-US"/>
              <a:t> </a:t>
            </a:r>
            <a:r>
              <a:rPr lang="hr-HR"/>
              <a:t>su</a:t>
            </a:r>
            <a:r>
              <a:rPr lang="en-US"/>
              <a:t>  </a:t>
            </a:r>
            <a:r>
              <a:rPr lang="hr-HR"/>
              <a:t>disleksiju</a:t>
            </a:r>
            <a:r>
              <a:rPr lang="en-US"/>
              <a:t>. </a:t>
            </a:r>
            <a:endParaRPr lang="hr-HR"/>
          </a:p>
          <a:p>
            <a:pPr algn="ctr"/>
            <a:r>
              <a:rPr lang="hr-HR"/>
              <a:t>Zbog</a:t>
            </a:r>
            <a:r>
              <a:rPr lang="en-US"/>
              <a:t> </a:t>
            </a:r>
            <a:r>
              <a:rPr lang="hr-HR"/>
              <a:t>nje</a:t>
            </a:r>
            <a:r>
              <a:rPr lang="en-US"/>
              <a:t> </a:t>
            </a:r>
            <a:r>
              <a:rPr lang="hr-HR"/>
              <a:t>su</a:t>
            </a:r>
            <a:r>
              <a:rPr lang="en-US"/>
              <a:t> </a:t>
            </a:r>
            <a:r>
              <a:rPr lang="hr-HR"/>
              <a:t>obojica</a:t>
            </a:r>
            <a:r>
              <a:rPr lang="en-US"/>
              <a:t>, </a:t>
            </a:r>
            <a:r>
              <a:rPr lang="hr-HR"/>
              <a:t>koliko</a:t>
            </a:r>
            <a:r>
              <a:rPr lang="en-US"/>
              <a:t> god </a:t>
            </a:r>
            <a:r>
              <a:rPr lang="hr-HR"/>
              <a:t>su</a:t>
            </a:r>
            <a:r>
              <a:rPr lang="en-US"/>
              <a:t> </a:t>
            </a:r>
            <a:r>
              <a:rPr lang="hr-HR"/>
              <a:t>mogli</a:t>
            </a:r>
            <a:r>
              <a:rPr lang="en-US"/>
              <a:t>, </a:t>
            </a:r>
            <a:r>
              <a:rPr lang="hr-HR"/>
              <a:t>nastojali izbjegavati riječi i brojeve , a koristili su se dijagramima, skicama i crtežima.</a:t>
            </a:r>
            <a:r>
              <a:rPr lang="en-US"/>
              <a:t>  </a:t>
            </a:r>
            <a:endParaRPr lang="hr-HR"/>
          </a:p>
          <a:p>
            <a:pPr algn="ctr"/>
            <a:r>
              <a:rPr lang="hr-HR"/>
              <a:t>Nastojali su problem vizualizirati na što više načina.</a:t>
            </a:r>
          </a:p>
          <a:p>
            <a:pPr algn="ctr"/>
            <a:r>
              <a:rPr lang="hr-HR"/>
              <a:t>To često otvara perspektive koje,</a:t>
            </a:r>
          </a:p>
          <a:p>
            <a:pPr algn="ctr"/>
            <a:r>
              <a:rPr lang="hr-HR"/>
              <a:t> dok linearno razmišljamo, nikad ne bismo uočili.</a:t>
            </a:r>
          </a:p>
        </p:txBody>
      </p:sp>
      <p:pic>
        <p:nvPicPr>
          <p:cNvPr id="6151" name="Picture 7" descr="beautiful-images-of-leonardo-da-vin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3141663"/>
            <a:ext cx="4062413" cy="3046412"/>
          </a:xfrm>
          <a:prstGeom prst="rect">
            <a:avLst/>
          </a:prstGeom>
          <a:noFill/>
        </p:spPr>
      </p:pic>
      <p:pic>
        <p:nvPicPr>
          <p:cNvPr id="6153" name="Picture 9" descr="222px-Einstein_Refrigera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781300"/>
            <a:ext cx="2114550" cy="3286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03200" y="404813"/>
            <a:ext cx="8940800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95173" rIns="0" bIns="95173" anchor="ctr">
            <a:spAutoFit/>
          </a:bodyPr>
          <a:lstStyle/>
          <a:p>
            <a:pPr algn="ctr"/>
            <a:r>
              <a:rPr lang="hr-HR" b="1"/>
              <a:t>3. Princip reciklaže</a:t>
            </a:r>
          </a:p>
          <a:p>
            <a:pPr algn="ctr"/>
            <a:endParaRPr lang="en-US" b="1"/>
          </a:p>
          <a:p>
            <a:pPr algn="ctr"/>
            <a:r>
              <a:rPr lang="hr-HR"/>
              <a:t>Austrijski  svećenik </a:t>
            </a:r>
            <a:r>
              <a:rPr lang="hr-HR" b="1"/>
              <a:t>Gregor Medel</a:t>
            </a:r>
            <a:r>
              <a:rPr lang="hr-HR"/>
              <a:t> postavio je temelje genetici u vrijeme kad se još nije</a:t>
            </a:r>
          </a:p>
          <a:p>
            <a:pPr algn="ctr"/>
            <a:r>
              <a:rPr lang="hr-HR"/>
              <a:t> niti znalo što su to geni.  </a:t>
            </a:r>
          </a:p>
          <a:p>
            <a:pPr algn="ctr"/>
            <a:r>
              <a:rPr lang="hr-HR"/>
              <a:t> Kombinirajući botaniku i matematiku, tumačio je rezultate svojih proučavanja nasljednih </a:t>
            </a:r>
          </a:p>
          <a:p>
            <a:pPr algn="ctr"/>
            <a:r>
              <a:rPr lang="hr-HR"/>
              <a:t>osobina grašaka  u samostanskome vrtu. </a:t>
            </a:r>
          </a:p>
          <a:p>
            <a:pPr algn="ctr"/>
            <a:r>
              <a:rPr lang="hr-HR"/>
              <a:t>Princip reciklaže  vrlo je kreativan: ne zahtijeva da otpočetka</a:t>
            </a:r>
          </a:p>
          <a:p>
            <a:pPr algn="ctr"/>
            <a:r>
              <a:rPr lang="hr-HR"/>
              <a:t> stvaraš nešto novo, nego da kombiniranjem onoga što imaš dođeš do nečega što</a:t>
            </a:r>
          </a:p>
          <a:p>
            <a:pPr algn="ctr"/>
            <a:r>
              <a:rPr lang="hr-HR"/>
              <a:t> prije nije postojalo.</a:t>
            </a:r>
            <a:r>
              <a:rPr lang="en-US"/>
              <a:t> </a:t>
            </a:r>
          </a:p>
        </p:txBody>
      </p:sp>
      <p:pic>
        <p:nvPicPr>
          <p:cNvPr id="10246" name="Picture 6" descr="mende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5750" y="3284538"/>
            <a:ext cx="2508250" cy="1436687"/>
          </a:xfrm>
          <a:prstGeom prst="rect">
            <a:avLst/>
          </a:prstGeom>
          <a:noFill/>
        </p:spPr>
      </p:pic>
      <p:pic>
        <p:nvPicPr>
          <p:cNvPr id="10248" name="Picture 8" descr="odg366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068638"/>
            <a:ext cx="6096000" cy="3152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-31750" y="188913"/>
            <a:ext cx="910590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95173" rIns="0" bIns="95173" anchor="ctr">
            <a:spAutoFit/>
          </a:bodyPr>
          <a:lstStyle/>
          <a:p>
            <a:pPr algn="ctr"/>
            <a:r>
              <a:rPr lang="hr-HR" b="1"/>
              <a:t>4. Princip spajanja nespojivoga</a:t>
            </a:r>
          </a:p>
          <a:p>
            <a:pPr algn="ctr"/>
            <a:endParaRPr lang="en-US" b="1"/>
          </a:p>
          <a:p>
            <a:pPr algn="ctr"/>
            <a:r>
              <a:rPr lang="hr-HR"/>
              <a:t>Genijalni atomski fizičar, nobelovac </a:t>
            </a:r>
            <a:r>
              <a:rPr lang="hr-HR" b="1"/>
              <a:t>Niels Bohr</a:t>
            </a:r>
            <a:r>
              <a:rPr lang="hr-HR"/>
              <a:t>, sva je svoja otkrića temeljio na principu</a:t>
            </a:r>
          </a:p>
          <a:p>
            <a:pPr algn="ctr"/>
            <a:r>
              <a:rPr lang="hr-HR"/>
              <a:t> spajanja nespojivoga. </a:t>
            </a:r>
          </a:p>
          <a:p>
            <a:pPr algn="ctr"/>
            <a:r>
              <a:rPr lang="hr-HR"/>
              <a:t>Zahvaljujući svojoj sposobnosti da zamisli svjetlost istodobno kao česticu i kao val došao</a:t>
            </a:r>
          </a:p>
          <a:p>
            <a:pPr algn="ctr"/>
            <a:r>
              <a:rPr lang="hr-HR"/>
              <a:t> je do genijalnog otkrića ( načela komplementarnosti) .</a:t>
            </a:r>
          </a:p>
          <a:p>
            <a:pPr algn="ctr"/>
            <a:r>
              <a:rPr lang="hr-HR"/>
              <a:t> Ideja o spajanju nespojivoga zapravo je ometanje logike i linearnoga načina razmišljanja. </a:t>
            </a:r>
          </a:p>
        </p:txBody>
      </p:sp>
      <p:pic>
        <p:nvPicPr>
          <p:cNvPr id="7175" name="Picture 7" descr="bohrs_mo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3141663"/>
            <a:ext cx="3390900" cy="3390900"/>
          </a:xfrm>
          <a:prstGeom prst="rect">
            <a:avLst/>
          </a:prstGeom>
          <a:noFill/>
        </p:spPr>
      </p:pic>
      <p:pic>
        <p:nvPicPr>
          <p:cNvPr id="7177" name="Picture 9" descr="180px-Niels_Bo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349500"/>
            <a:ext cx="1714500" cy="2428875"/>
          </a:xfrm>
          <a:prstGeom prst="rect">
            <a:avLst/>
          </a:prstGeom>
          <a:noFill/>
        </p:spPr>
      </p:pic>
      <p:pic>
        <p:nvPicPr>
          <p:cNvPr id="7179" name="Picture 11" descr="9fiz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2781300"/>
            <a:ext cx="3371850" cy="1628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50825" y="396875"/>
            <a:ext cx="85915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 anchor="ctr">
            <a:spAutoFit/>
          </a:bodyPr>
          <a:lstStyle/>
          <a:p>
            <a:pPr marL="342900" indent="-342900" algn="ctr">
              <a:buFontTx/>
              <a:buAutoNum type="arabicPeriod" startAt="5"/>
            </a:pPr>
            <a:r>
              <a:rPr lang="hr-HR" b="1"/>
              <a:t>Stvaralački princip</a:t>
            </a:r>
          </a:p>
          <a:p>
            <a:pPr marL="342900" indent="-342900" algn="ctr"/>
            <a:endParaRPr lang="en-US"/>
          </a:p>
          <a:p>
            <a:pPr marL="342900" indent="-342900" algn="ctr"/>
            <a:r>
              <a:rPr lang="hr-HR" b="1"/>
              <a:t>Thomas Alva Edison</a:t>
            </a:r>
            <a:r>
              <a:rPr lang="hr-HR"/>
              <a:t> prijavio je 1093 patenta, ali proizveo je barem pedeset puta </a:t>
            </a:r>
          </a:p>
          <a:p>
            <a:pPr marL="342900" indent="-342900" algn="ctr"/>
            <a:r>
              <a:rPr lang="hr-HR"/>
              <a:t>više izuma koji nisu imali nikakvu posebnu vrijednost .</a:t>
            </a:r>
          </a:p>
          <a:p>
            <a:pPr marL="342900" indent="-342900" algn="ctr"/>
            <a:r>
              <a:rPr lang="hr-HR"/>
              <a:t>“Genije je jedan posto inspiracije i 99 posto znoja.</a:t>
            </a:r>
          </a:p>
          <a:p>
            <a:pPr marL="342900" indent="-342900" algn="ctr"/>
            <a:r>
              <a:rPr lang="hr-HR"/>
              <a:t> Naša velika slabost leži u odustajanju. </a:t>
            </a:r>
          </a:p>
          <a:p>
            <a:pPr marL="342900" indent="-342900" algn="ctr"/>
            <a:r>
              <a:rPr lang="hr-HR"/>
              <a:t>Najbolji način da postignete uspjeh je da uvijek pokušate makar još jednom.“, </a:t>
            </a:r>
          </a:p>
          <a:p>
            <a:pPr marL="342900" indent="-342900" algn="ctr"/>
            <a:r>
              <a:rPr lang="hr-HR"/>
              <a:t> poznate su njegove izreke. </a:t>
            </a:r>
          </a:p>
          <a:p>
            <a:pPr marL="342900" indent="-342900" algn="ctr"/>
            <a:r>
              <a:rPr lang="hr-HR"/>
              <a:t>Proučavajući 2036 najvećih znanstvenika u povijesti čovječanstva, </a:t>
            </a:r>
          </a:p>
          <a:p>
            <a:pPr marL="342900" indent="-342900" algn="ctr"/>
            <a:r>
              <a:rPr lang="hr-HR"/>
              <a:t>D. K Simonton s University of California</a:t>
            </a:r>
          </a:p>
          <a:p>
            <a:pPr marL="342900" indent="-342900" algn="ctr"/>
            <a:r>
              <a:rPr lang="hr-HR"/>
              <a:t> otkrio je jednu njihovu zajedničku osobinu: nisu se bojali pogriješiti ni stvoriti nešto </a:t>
            </a:r>
          </a:p>
          <a:p>
            <a:pPr marL="342900" indent="-342900" algn="ctr"/>
            <a:r>
              <a:rPr lang="hr-HR"/>
              <a:t>osrednje dok su tražili način da stvore nešto izvrsno.</a:t>
            </a:r>
          </a:p>
        </p:txBody>
      </p:sp>
      <p:pic>
        <p:nvPicPr>
          <p:cNvPr id="12294" name="Picture 6" descr="Th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3789363"/>
            <a:ext cx="4386263" cy="2874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1125538"/>
            <a:ext cx="89408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hr-HR"/>
              <a:t> To je sposobnost zahvaljujući kojoj primamo  “nadahnuća”. Čovjek je pomoću te</a:t>
            </a:r>
          </a:p>
          <a:p>
            <a:pPr algn="ctr"/>
            <a:r>
              <a:rPr lang="hr-HR"/>
              <a:t> sposobnosti primio sve temeljne ili nove zamisli.</a:t>
            </a:r>
          </a:p>
          <a:p>
            <a:pPr algn="ctr"/>
            <a:r>
              <a:rPr lang="hr-HR"/>
              <a:t>Ta sposobnost funkcionira samo kada svjestan um radi iznimno velikom brzinom,  </a:t>
            </a:r>
          </a:p>
          <a:p>
            <a:pPr algn="ctr"/>
            <a:r>
              <a:rPr lang="hr-HR"/>
              <a:t> kao primjerice u slučaju pobuđenosti emocijom </a:t>
            </a:r>
            <a:r>
              <a:rPr lang="hr-HR" i="1"/>
              <a:t>jake žudnje.</a:t>
            </a:r>
            <a:r>
              <a:rPr lang="hr-HR"/>
              <a:t> </a:t>
            </a:r>
          </a:p>
          <a:p>
            <a:pPr algn="ctr"/>
            <a:r>
              <a:rPr lang="hr-HR"/>
              <a:t>Kreativna sposobnost postaje dostupnija razmjerno njezinu </a:t>
            </a:r>
            <a:r>
              <a:rPr lang="hr-HR">
                <a:solidFill>
                  <a:srgbClr val="FF0000"/>
                </a:solidFill>
              </a:rPr>
              <a:t>razvoju putem korištenja</a:t>
            </a:r>
            <a:r>
              <a:rPr lang="hr-HR"/>
              <a:t>. </a:t>
            </a:r>
          </a:p>
          <a:p>
            <a:pPr algn="ctr"/>
            <a:r>
              <a:rPr lang="hr-HR"/>
              <a:t>Čelni ljudi na području poduzetništva, industrije</a:t>
            </a:r>
          </a:p>
          <a:p>
            <a:pPr algn="ctr"/>
            <a:r>
              <a:rPr lang="hr-HR"/>
              <a:t>i financija te veliki umjetnici, glazbenici, pjesnici i pisci postali su veliki zato što </a:t>
            </a:r>
          </a:p>
          <a:p>
            <a:pPr algn="ctr"/>
            <a:r>
              <a:rPr lang="hr-HR"/>
              <a:t>su </a:t>
            </a:r>
            <a:r>
              <a:rPr lang="hr-HR">
                <a:solidFill>
                  <a:srgbClr val="FF0000"/>
                </a:solidFill>
              </a:rPr>
              <a:t>razvili sposobnost kreativne mašte</a:t>
            </a:r>
            <a:r>
              <a:rPr lang="hr-HR"/>
              <a:t>.</a:t>
            </a:r>
          </a:p>
          <a:p>
            <a:pPr algn="ctr"/>
            <a:r>
              <a:rPr lang="hr-HR"/>
              <a:t>I sintetički i kreativni vid mašte postaje dostupniji s uporabom, jednako kao što se</a:t>
            </a:r>
          </a:p>
          <a:p>
            <a:pPr algn="ctr"/>
            <a:r>
              <a:rPr lang="hr-HR"/>
              <a:t> uporabom razvijaju i mišići ili organi tijela. Žudnja je samo misao, poriv.</a:t>
            </a:r>
          </a:p>
          <a:p>
            <a:pPr algn="ctr"/>
            <a:r>
              <a:rPr lang="hr-HR"/>
              <a:t> Ona je neodređena i prolazna. </a:t>
            </a:r>
          </a:p>
          <a:p>
            <a:pPr algn="ctr"/>
            <a:r>
              <a:rPr lang="hr-HR"/>
              <a:t>Apstraktna je i nema nikakvu vrijednost sve dok je ne pretvorite u njezin </a:t>
            </a:r>
            <a:r>
              <a:rPr lang="hr-HR">
                <a:solidFill>
                  <a:srgbClr val="FF0000"/>
                </a:solidFill>
              </a:rPr>
              <a:t>materijalni oblik</a:t>
            </a:r>
            <a:r>
              <a:rPr lang="hr-HR"/>
              <a:t>.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484438" y="476250"/>
            <a:ext cx="3622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4" tIns="45698" rIns="91394" bIns="45698">
            <a:spAutoFit/>
          </a:bodyPr>
          <a:lstStyle/>
          <a:p>
            <a:r>
              <a:rPr lang="hr-HR" sz="2800" b="1"/>
              <a:t>KREATIVNA MAŠTA</a:t>
            </a:r>
          </a:p>
        </p:txBody>
      </p:sp>
      <p:pic>
        <p:nvPicPr>
          <p:cNvPr id="11274" name="Picture 10" descr="neuspjeh-je-ubojica-maste-a-kreativnost-se-treba-trenirati-504x335-20111044-20111031090442-e9634bccda2fa3dd9f25e4bd874783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4437063"/>
            <a:ext cx="3454400" cy="2297112"/>
          </a:xfrm>
          <a:prstGeom prst="rect">
            <a:avLst/>
          </a:prstGeom>
          <a:noFill/>
        </p:spPr>
      </p:pic>
      <p:sp>
        <p:nvSpPr>
          <p:cNvPr id="11276" name="AutoShape 12" descr="_sp-motivacija-kreativan-um-kreativnos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r-HR"/>
          </a:p>
        </p:txBody>
      </p:sp>
      <p:sp>
        <p:nvSpPr>
          <p:cNvPr id="11278" name="AutoShape 14" descr="_sp-motivacija-kreativan-um-kreativnos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79388" y="2852738"/>
            <a:ext cx="85677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hr-HR" b="1">
                <a:solidFill>
                  <a:srgbClr val="FF0000"/>
                </a:solidFill>
              </a:rPr>
              <a:t>NACIONALNA IZLOŽBA MLADIH INOVATOR</a:t>
            </a:r>
          </a:p>
          <a:p>
            <a:r>
              <a:rPr lang="hr-HR"/>
              <a:t>Nacionalna izložba mladih inovatora i izložba tehničkog stvaralaštva </a:t>
            </a:r>
          </a:p>
          <a:p>
            <a:r>
              <a:rPr lang="hr-HR"/>
              <a:t>mladih „MLADI@INOVACIJE “ . </a:t>
            </a:r>
          </a:p>
          <a:p>
            <a:r>
              <a:rPr lang="hr-HR"/>
              <a:t>To je središnja nacionalana izložba inovacija mladih koja redovito okuplja</a:t>
            </a:r>
          </a:p>
          <a:p>
            <a:r>
              <a:rPr lang="hr-HR"/>
              <a:t> 50-tak najboljih inovacija učenika osnovnih i srednjih škola i studenata iz cijele Republike Hrvatske. </a:t>
            </a:r>
          </a:p>
        </p:txBody>
      </p:sp>
      <p:pic>
        <p:nvPicPr>
          <p:cNvPr id="32773" name="Picture 19" descr="INOVA MLADI -zn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2997200"/>
            <a:ext cx="13684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07950" y="188913"/>
            <a:ext cx="62944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 b="1">
                <a:solidFill>
                  <a:srgbClr val="FF0000"/>
                </a:solidFill>
              </a:rPr>
              <a:t>INOVA-MLADI </a:t>
            </a:r>
            <a:endParaRPr lang="en-US" b="1">
              <a:solidFill>
                <a:srgbClr val="FF0000"/>
              </a:solidFill>
            </a:endParaRPr>
          </a:p>
          <a:p>
            <a:r>
              <a:rPr lang="hr-HR" sz="1400">
                <a:solidFill>
                  <a:srgbClr val="FF0000"/>
                </a:solidFill>
              </a:rPr>
              <a:t>IZLOŽBA INOVACIJA UČENIKA ZAGREBAČKIH OSNOVNIH,</a:t>
            </a:r>
            <a:endParaRPr lang="en-US" sz="1400">
              <a:solidFill>
                <a:srgbClr val="FF0000"/>
              </a:solidFill>
            </a:endParaRPr>
          </a:p>
          <a:p>
            <a:r>
              <a:rPr lang="hr-HR" sz="1400">
                <a:solidFill>
                  <a:srgbClr val="FF0000"/>
                </a:solidFill>
              </a:rPr>
              <a:t>SREDNJIH ŠKOLA I STUDENATA  S MEĐUNARODNIM SUDJELOVANJEM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949325"/>
            <a:ext cx="757872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hr-HR" sz="1600"/>
              <a:t>Najveća izložba inovacija mladih u RH, koja redovito od 2001. godine okuplja sva </a:t>
            </a:r>
          </a:p>
          <a:p>
            <a:pPr algn="just"/>
            <a:r>
              <a:rPr lang="hr-HR" sz="1600"/>
              <a:t>dostignuća mladih zagrebačkih inovatora uz goste iz cijele Hrvatske i prijatelje iz</a:t>
            </a:r>
          </a:p>
          <a:p>
            <a:pPr algn="just"/>
            <a:r>
              <a:rPr lang="hr-HR" sz="1600"/>
              <a:t>inozemstva.INOVA-MLADI je program Saveza inovatora Zagreba, </a:t>
            </a:r>
          </a:p>
          <a:p>
            <a:pPr algn="just"/>
            <a:r>
              <a:rPr lang="hr-HR" sz="1600"/>
              <a:t>Fakulteta strojarstva i brodogradnje, </a:t>
            </a:r>
          </a:p>
          <a:p>
            <a:pPr algn="just"/>
            <a:r>
              <a:rPr lang="hr-HR" sz="1600"/>
              <a:t>Udruge inovatora Fakulteta strojarstva i brodogradnje i zagrebačkih udruga mladih</a:t>
            </a:r>
          </a:p>
          <a:p>
            <a:pPr algn="just"/>
            <a:r>
              <a:rPr lang="hr-HR" sz="1600"/>
              <a:t> inovatora s ciljem da velikom izložbenom manifestacijom potaknu daljnji razvitak</a:t>
            </a:r>
          </a:p>
          <a:p>
            <a:pPr algn="just"/>
            <a:r>
              <a:rPr lang="hr-HR" sz="1600"/>
              <a:t> inovatorstva mladih u Gradu Zagrebu.</a:t>
            </a:r>
          </a:p>
        </p:txBody>
      </p:sp>
      <p:pic>
        <p:nvPicPr>
          <p:cNvPr id="32777" name="Picture 9" descr="SAVEZA-S-LOG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115888"/>
            <a:ext cx="1763713" cy="2174875"/>
          </a:xfrm>
          <a:prstGeom prst="rect">
            <a:avLst/>
          </a:prstGeom>
          <a:noFill/>
        </p:spPr>
      </p:pic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107950" y="4724400"/>
            <a:ext cx="5516563" cy="641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 b="1">
                <a:solidFill>
                  <a:srgbClr val="FF0000"/>
                </a:solidFill>
              </a:rPr>
              <a:t>BUDI UZOR/INOVA</a:t>
            </a:r>
          </a:p>
          <a:p>
            <a:r>
              <a:rPr lang="hr-HR" sz="1400">
                <a:solidFill>
                  <a:srgbClr val="FF0000"/>
                </a:solidFill>
              </a:rPr>
              <a:t>MEĐUNARODNA IZLOŽBA INOVACIJA I POSLOVNIH PLANOVA</a:t>
            </a:r>
            <a:r>
              <a:rPr lang="hr-HR"/>
              <a:t> </a:t>
            </a:r>
          </a:p>
        </p:txBody>
      </p:sp>
      <p:pic>
        <p:nvPicPr>
          <p:cNvPr id="32782" name="Picture 14" descr="INOVA – BUDI UZ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725" y="4797425"/>
            <a:ext cx="1428750" cy="1428750"/>
          </a:xfrm>
          <a:prstGeom prst="rect">
            <a:avLst/>
          </a:prstGeom>
          <a:noFill/>
        </p:spPr>
      </p:pic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107950" y="5295900"/>
            <a:ext cx="6413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hr-HR" sz="1400"/>
              <a:t>INOVA je tradicionalna nacionalna izložba inovacija koja od 1971.g. redovito </a:t>
            </a:r>
          </a:p>
          <a:p>
            <a:r>
              <a:rPr lang="hr-HR" sz="1400"/>
              <a:t>svjedoči o najvećim uspjesima hrvatskog inventivnog rada.</a:t>
            </a:r>
            <a:br>
              <a:rPr lang="hr-HR" sz="1400"/>
            </a:br>
            <a:r>
              <a:rPr lang="hr-HR" sz="1400"/>
              <a:t>INOVA je pokretač i simbol inovatorstva u Republici Hrvatskoj.</a:t>
            </a:r>
            <a:br>
              <a:rPr lang="hr-HR" sz="1400"/>
            </a:br>
            <a:endParaRPr lang="hr-HR" sz="1400"/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6092825"/>
            <a:ext cx="8321675" cy="6111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r-HR" sz="1600"/>
              <a:t>INOVA 2018. u svojem 42. izdanju zajedno s izložbom </a:t>
            </a:r>
            <a:r>
              <a:rPr lang="hr-HR" sz="1600" b="1"/>
              <a:t>BUDI UZOR</a:t>
            </a:r>
            <a:r>
              <a:rPr lang="hr-HR" sz="1600"/>
              <a:t> treća najstarija izložba</a:t>
            </a:r>
          </a:p>
          <a:p>
            <a:r>
              <a:rPr lang="hr-HR" sz="1600"/>
              <a:t> inovacija na svijetu.</a:t>
            </a:r>
            <a:r>
              <a:rPr lang="hr-HR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1119</Words>
  <Application>Microsoft Office PowerPoint</Application>
  <PresentationFormat>On-screen Show (4:3)</PresentationFormat>
  <Paragraphs>178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Times New Roman</vt:lpstr>
      <vt:lpstr>Calibri</vt:lpstr>
      <vt:lpstr>Default Design</vt:lpstr>
      <vt:lpstr>PROMJENI PERSPEKTIVU,MOTIVIRAJ UČENIKE,PREPOZNAJ TALENTE,IZRADI INOVACIJU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KREATINOST- krajnji cilj obrazovnog procesa</dc:title>
  <dc:creator>Fran</dc:creator>
  <cp:lastModifiedBy>Admin</cp:lastModifiedBy>
  <cp:revision>30</cp:revision>
  <dcterms:created xsi:type="dcterms:W3CDTF">2015-01-21T19:15:38Z</dcterms:created>
  <dcterms:modified xsi:type="dcterms:W3CDTF">2018-07-24T09:23:54Z</dcterms:modified>
</cp:coreProperties>
</file>